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3" r:id="rId2"/>
    <p:sldId id="257" r:id="rId3"/>
    <p:sldId id="264" r:id="rId4"/>
    <p:sldId id="276" r:id="rId5"/>
    <p:sldId id="265" r:id="rId6"/>
    <p:sldId id="266" r:id="rId7"/>
    <p:sldId id="258" r:id="rId8"/>
    <p:sldId id="259" r:id="rId9"/>
    <p:sldId id="260" r:id="rId10"/>
    <p:sldId id="261" r:id="rId11"/>
    <p:sldId id="262" r:id="rId12"/>
    <p:sldId id="267" r:id="rId13"/>
    <p:sldId id="268" r:id="rId14"/>
    <p:sldId id="269" r:id="rId15"/>
    <p:sldId id="273" r:id="rId16"/>
    <p:sldId id="270" r:id="rId17"/>
    <p:sldId id="271" r:id="rId18"/>
    <p:sldId id="272" r:id="rId19"/>
    <p:sldId id="274" r:id="rId20"/>
    <p:sldId id="275" r:id="rId21"/>
    <p:sldId id="277" r:id="rId22"/>
    <p:sldId id="286" r:id="rId23"/>
    <p:sldId id="285" r:id="rId2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976"/>
    <a:srgbClr val="FBFDF8"/>
    <a:srgbClr val="FFFFFF"/>
    <a:srgbClr val="46B1E1"/>
    <a:srgbClr val="F7FA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28C816-9642-48FE-A1A5-866495647428}" v="1" dt="2026-01-22T20:45:14.9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55" autoAdjust="0"/>
    <p:restoredTop sz="94660"/>
  </p:normalViewPr>
  <p:slideViewPr>
    <p:cSldViewPr snapToGrid="0">
      <p:cViewPr>
        <p:scale>
          <a:sx n="77" d="100"/>
          <a:sy n="77" d="100"/>
        </p:scale>
        <p:origin x="82" y="38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lga Han" userId="cc093f798442a2c5" providerId="LiveId" clId="{A5218D6E-F885-468F-8FC2-C6FB99812528}"/>
    <pc:docChg chg="modSld">
      <pc:chgData name="Tolga Han" userId="cc093f798442a2c5" providerId="LiveId" clId="{A5218D6E-F885-468F-8FC2-C6FB99812528}" dt="2025-04-11T17:18:02.482" v="1" actId="20577"/>
      <pc:docMkLst>
        <pc:docMk/>
      </pc:docMkLst>
      <pc:sldChg chg="modSp mod">
        <pc:chgData name="Tolga Han" userId="cc093f798442a2c5" providerId="LiveId" clId="{A5218D6E-F885-468F-8FC2-C6FB99812528}" dt="2025-04-11T17:18:02.482" v="1" actId="20577"/>
        <pc:sldMkLst>
          <pc:docMk/>
          <pc:sldMk cId="2791721918" sldId="263"/>
        </pc:sldMkLst>
      </pc:sldChg>
    </pc:docChg>
  </pc:docChgLst>
  <pc:docChgLst>
    <pc:chgData name="Tolga Han" userId="cc093f798442a2c5" providerId="LiveId" clId="{945F4334-2B47-44B5-831A-4578862179DA}"/>
    <pc:docChg chg="undo custSel addSld delSld modSld">
      <pc:chgData name="Tolga Han" userId="cc093f798442a2c5" providerId="LiveId" clId="{945F4334-2B47-44B5-831A-4578862179DA}" dt="2025-01-21T18:28:34.833" v="1431" actId="1076"/>
      <pc:docMkLst>
        <pc:docMk/>
      </pc:docMkLst>
      <pc:sldChg chg="modSp mod modAnim">
        <pc:chgData name="Tolga Han" userId="cc093f798442a2c5" providerId="LiveId" clId="{945F4334-2B47-44B5-831A-4578862179DA}" dt="2025-01-21T18:28:34.833" v="1431" actId="1076"/>
        <pc:sldMkLst>
          <pc:docMk/>
          <pc:sldMk cId="1363004780" sldId="265"/>
        </pc:sldMkLst>
      </pc:sldChg>
      <pc:sldChg chg="addSp delSp modSp mod delAnim modAnim">
        <pc:chgData name="Tolga Han" userId="cc093f798442a2c5" providerId="LiveId" clId="{945F4334-2B47-44B5-831A-4578862179DA}" dt="2025-01-11T19:49:10.443" v="377"/>
        <pc:sldMkLst>
          <pc:docMk/>
          <pc:sldMk cId="2442911020" sldId="268"/>
        </pc:sldMkLst>
      </pc:sldChg>
      <pc:sldChg chg="addSp delSp modSp mod setBg modAnim">
        <pc:chgData name="Tolga Han" userId="cc093f798442a2c5" providerId="LiveId" clId="{945F4334-2B47-44B5-831A-4578862179DA}" dt="2025-01-12T10:42:47.229" v="1408"/>
        <pc:sldMkLst>
          <pc:docMk/>
          <pc:sldMk cId="4018708343" sldId="269"/>
        </pc:sldMkLst>
      </pc:sldChg>
      <pc:sldChg chg="addSp modSp mod">
        <pc:chgData name="Tolga Han" userId="cc093f798442a2c5" providerId="LiveId" clId="{945F4334-2B47-44B5-831A-4578862179DA}" dt="2025-01-12T10:45:20.317" v="1411" actId="14100"/>
        <pc:sldMkLst>
          <pc:docMk/>
          <pc:sldMk cId="3295058485" sldId="270"/>
        </pc:sldMkLst>
      </pc:sldChg>
      <pc:sldChg chg="addSp modSp mod">
        <pc:chgData name="Tolga Han" userId="cc093f798442a2c5" providerId="LiveId" clId="{945F4334-2B47-44B5-831A-4578862179DA}" dt="2025-01-12T10:46:20.645" v="1414" actId="14100"/>
        <pc:sldMkLst>
          <pc:docMk/>
          <pc:sldMk cId="4010713873" sldId="271"/>
        </pc:sldMkLst>
      </pc:sldChg>
      <pc:sldChg chg="addSp modSp mod">
        <pc:chgData name="Tolga Han" userId="cc093f798442a2c5" providerId="LiveId" clId="{945F4334-2B47-44B5-831A-4578862179DA}" dt="2025-01-12T10:46:49.345" v="1416" actId="1076"/>
        <pc:sldMkLst>
          <pc:docMk/>
          <pc:sldMk cId="1852467829" sldId="272"/>
        </pc:sldMkLst>
      </pc:sldChg>
      <pc:sldChg chg="addSp delSp modSp add mod setBg addAnim delAnim modAnim">
        <pc:chgData name="Tolga Han" userId="cc093f798442a2c5" providerId="LiveId" clId="{945F4334-2B47-44B5-831A-4578862179DA}" dt="2025-01-12T10:40:57.753" v="1406" actId="1076"/>
        <pc:sldMkLst>
          <pc:docMk/>
          <pc:sldMk cId="1306082168" sldId="273"/>
        </pc:sldMkLst>
      </pc:sldChg>
      <pc:sldChg chg="addSp modSp new mod">
        <pc:chgData name="Tolga Han" userId="cc093f798442a2c5" providerId="LiveId" clId="{945F4334-2B47-44B5-831A-4578862179DA}" dt="2025-01-12T10:47:23.291" v="1422" actId="1076"/>
        <pc:sldMkLst>
          <pc:docMk/>
          <pc:sldMk cId="3888767599" sldId="274"/>
        </pc:sldMkLst>
      </pc:sldChg>
      <pc:sldChg chg="addSp modSp new mod">
        <pc:chgData name="Tolga Han" userId="cc093f798442a2c5" providerId="LiveId" clId="{945F4334-2B47-44B5-831A-4578862179DA}" dt="2025-01-12T10:48:49.363" v="1426" actId="1076"/>
        <pc:sldMkLst>
          <pc:docMk/>
          <pc:sldMk cId="1669562239" sldId="275"/>
        </pc:sldMkLst>
      </pc:sldChg>
      <pc:sldChg chg="new del">
        <pc:chgData name="Tolga Han" userId="cc093f798442a2c5" providerId="LiveId" clId="{945F4334-2B47-44B5-831A-4578862179DA}" dt="2025-01-12T10:49:10.605" v="1427" actId="47"/>
        <pc:sldMkLst>
          <pc:docMk/>
          <pc:sldMk cId="938744108" sldId="276"/>
        </pc:sldMkLst>
      </pc:sldChg>
      <pc:sldChg chg="new del">
        <pc:chgData name="Tolga Han" userId="cc093f798442a2c5" providerId="LiveId" clId="{945F4334-2B47-44B5-831A-4578862179DA}" dt="2025-01-12T10:49:12.391" v="1428" actId="47"/>
        <pc:sldMkLst>
          <pc:docMk/>
          <pc:sldMk cId="410727418" sldId="277"/>
        </pc:sldMkLst>
      </pc:sldChg>
    </pc:docChg>
  </pc:docChgLst>
  <pc:docChgLst>
    <pc:chgData name="Tolga Soylu" userId="4adf1ccd-89b3-4d5b-8736-f9b949f0f4ab" providerId="ADAL" clId="{4428C816-9642-48FE-A1A5-866495647428}"/>
    <pc:docChg chg="modSld sldOrd">
      <pc:chgData name="Tolga Soylu" userId="4adf1ccd-89b3-4d5b-8736-f9b949f0f4ab" providerId="ADAL" clId="{4428C816-9642-48FE-A1A5-866495647428}" dt="2026-01-22T23:39:07.837" v="47" actId="27918"/>
      <pc:docMkLst>
        <pc:docMk/>
      </pc:docMkLst>
      <pc:sldChg chg="ord">
        <pc:chgData name="Tolga Soylu" userId="4adf1ccd-89b3-4d5b-8736-f9b949f0f4ab" providerId="ADAL" clId="{4428C816-9642-48FE-A1A5-866495647428}" dt="2026-01-22T23:20:12.054" v="39"/>
        <pc:sldMkLst>
          <pc:docMk/>
          <pc:sldMk cId="4010713873" sldId="271"/>
        </pc:sldMkLst>
      </pc:sldChg>
      <pc:sldChg chg="mod ord">
        <pc:chgData name="Tolga Soylu" userId="4adf1ccd-89b3-4d5b-8736-f9b949f0f4ab" providerId="ADAL" clId="{4428C816-9642-48FE-A1A5-866495647428}" dt="2026-01-22T23:39:07.837" v="47" actId="27918"/>
        <pc:sldMkLst>
          <pc:docMk/>
          <pc:sldMk cId="1309163366" sldId="276"/>
        </pc:sldMkLst>
      </pc:sldChg>
      <pc:sldChg chg="addSp modSp mod">
        <pc:chgData name="Tolga Soylu" userId="4adf1ccd-89b3-4d5b-8736-f9b949f0f4ab" providerId="ADAL" clId="{4428C816-9642-48FE-A1A5-866495647428}" dt="2026-01-22T20:46:09.965" v="37" actId="14100"/>
        <pc:sldMkLst>
          <pc:docMk/>
          <pc:sldMk cId="1410967417" sldId="277"/>
        </pc:sldMkLst>
        <pc:spChg chg="add mod">
          <ac:chgData name="Tolga Soylu" userId="4adf1ccd-89b3-4d5b-8736-f9b949f0f4ab" providerId="ADAL" clId="{4428C816-9642-48FE-A1A5-866495647428}" dt="2026-01-22T20:46:09.965" v="37" actId="14100"/>
          <ac:spMkLst>
            <pc:docMk/>
            <pc:sldMk cId="1410967417" sldId="277"/>
            <ac:spMk id="2" creationId="{49A081D7-2637-FD47-A937-66BC13FB97CD}"/>
          </ac:spMkLst>
        </pc:spChg>
      </pc:sldChg>
    </pc:docChg>
  </pc:docChgLst>
  <pc:docChgLst>
    <pc:chgData name="Tolga Han" userId="cc093f798442a2c5" providerId="LiveId" clId="{B12CD0B9-D6DB-4C99-BAC1-78DBF0EC697A}"/>
    <pc:docChg chg="undo custSel addSld delSld modSld">
      <pc:chgData name="Tolga Han" userId="cc093f798442a2c5" providerId="LiveId" clId="{B12CD0B9-D6DB-4C99-BAC1-78DBF0EC697A}" dt="2025-01-24T17:08:24.880" v="140" actId="14100"/>
      <pc:docMkLst>
        <pc:docMk/>
      </pc:docMkLst>
      <pc:sldChg chg="addSp modSp new mod">
        <pc:chgData name="Tolga Han" userId="cc093f798442a2c5" providerId="LiveId" clId="{B12CD0B9-D6DB-4C99-BAC1-78DBF0EC697A}" dt="2025-01-21T14:45:51.641" v="95" actId="27918"/>
        <pc:sldMkLst>
          <pc:docMk/>
          <pc:sldMk cId="1309163366" sldId="276"/>
        </pc:sldMkLst>
      </pc:sldChg>
      <pc:sldChg chg="addSp delSp modSp new mod">
        <pc:chgData name="Tolga Han" userId="cc093f798442a2c5" providerId="LiveId" clId="{B12CD0B9-D6DB-4C99-BAC1-78DBF0EC697A}" dt="2025-01-24T17:08:24.880" v="140" actId="14100"/>
        <pc:sldMkLst>
          <pc:docMk/>
          <pc:sldMk cId="1410967417" sldId="277"/>
        </pc:sldMkLst>
      </pc:sldChg>
      <pc:sldChg chg="new del">
        <pc:chgData name="Tolga Han" userId="cc093f798442a2c5" providerId="LiveId" clId="{B12CD0B9-D6DB-4C99-BAC1-78DBF0EC697A}" dt="2025-01-24T17:03:06.663" v="115" actId="47"/>
        <pc:sldMkLst>
          <pc:docMk/>
          <pc:sldMk cId="1946429687" sldId="278"/>
        </pc:sldMkLst>
      </pc:sldChg>
      <pc:sldChg chg="add">
        <pc:chgData name="Tolga Han" userId="cc093f798442a2c5" providerId="LiveId" clId="{B12CD0B9-D6DB-4C99-BAC1-78DBF0EC697A}" dt="2025-01-24T17:03:04.201" v="114"/>
        <pc:sldMkLst>
          <pc:docMk/>
          <pc:sldMk cId="3509915038" sldId="285"/>
        </pc:sldMkLst>
      </pc:sldChg>
      <pc:sldChg chg="addSp delSp modSp new mod">
        <pc:chgData name="Tolga Han" userId="cc093f798442a2c5" providerId="LiveId" clId="{B12CD0B9-D6DB-4C99-BAC1-78DBF0EC697A}" dt="2025-01-24T17:07:14.714" v="137" actId="14100"/>
        <pc:sldMkLst>
          <pc:docMk/>
          <pc:sldMk cId="299882411" sldId="286"/>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nl-NL" sz="2128" b="1" i="0" u="none" strike="noStrike" baseline="0" dirty="0"/>
              <a:t>Favoriete muziek</a:t>
            </a:r>
            <a:endParaRPr lang="nl-NL" dirty="0"/>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nl-NL"/>
        </a:p>
      </c:txPr>
    </c:title>
    <c:autoTitleDeleted val="0"/>
    <c:plotArea>
      <c:layout/>
      <c:barChart>
        <c:barDir val="col"/>
        <c:grouping val="clustered"/>
        <c:varyColors val="0"/>
        <c:ser>
          <c:idx val="0"/>
          <c:order val="0"/>
          <c:tx>
            <c:strRef>
              <c:f>Blad1!$B$1</c:f>
              <c:strCache>
                <c:ptCount val="1"/>
                <c:pt idx="0">
                  <c:v>Rock</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Blad1!$A$2:$A$5</c:f>
              <c:strCache>
                <c:ptCount val="1"/>
                <c:pt idx="0">
                  <c:v>Klas 2BK1</c:v>
                </c:pt>
              </c:strCache>
            </c:strRef>
          </c:cat>
          <c:val>
            <c:numRef>
              <c:f>Blad1!$B$2:$B$5</c:f>
              <c:numCache>
                <c:formatCode>General</c:formatCode>
                <c:ptCount val="4"/>
                <c:pt idx="0">
                  <c:v>3</c:v>
                </c:pt>
              </c:numCache>
            </c:numRef>
          </c:val>
          <c:extLst>
            <c:ext xmlns:c16="http://schemas.microsoft.com/office/drawing/2014/chart" uri="{C3380CC4-5D6E-409C-BE32-E72D297353CC}">
              <c16:uniqueId val="{00000000-AB69-4C8F-A185-4720A9C2E90E}"/>
            </c:ext>
          </c:extLst>
        </c:ser>
        <c:ser>
          <c:idx val="1"/>
          <c:order val="1"/>
          <c:tx>
            <c:strRef>
              <c:f>Blad1!$C$1</c:f>
              <c:strCache>
                <c:ptCount val="1"/>
                <c:pt idx="0">
                  <c:v>Pop</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Blad1!$A$2:$A$5</c:f>
              <c:strCache>
                <c:ptCount val="1"/>
                <c:pt idx="0">
                  <c:v>Klas 2BK1</c:v>
                </c:pt>
              </c:strCache>
            </c:strRef>
          </c:cat>
          <c:val>
            <c:numRef>
              <c:f>Blad1!$C$2:$C$5</c:f>
              <c:numCache>
                <c:formatCode>General</c:formatCode>
                <c:ptCount val="4"/>
                <c:pt idx="0">
                  <c:v>8</c:v>
                </c:pt>
              </c:numCache>
            </c:numRef>
          </c:val>
          <c:extLst>
            <c:ext xmlns:c16="http://schemas.microsoft.com/office/drawing/2014/chart" uri="{C3380CC4-5D6E-409C-BE32-E72D297353CC}">
              <c16:uniqueId val="{00000001-AB69-4C8F-A185-4720A9C2E90E}"/>
            </c:ext>
          </c:extLst>
        </c:ser>
        <c:ser>
          <c:idx val="2"/>
          <c:order val="2"/>
          <c:tx>
            <c:strRef>
              <c:f>Blad1!$D$1</c:f>
              <c:strCache>
                <c:ptCount val="1"/>
                <c:pt idx="0">
                  <c:v>Hiphop</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Blad1!$A$2:$A$5</c:f>
              <c:strCache>
                <c:ptCount val="1"/>
                <c:pt idx="0">
                  <c:v>Klas 2BK1</c:v>
                </c:pt>
              </c:strCache>
            </c:strRef>
          </c:cat>
          <c:val>
            <c:numRef>
              <c:f>Blad1!$D$2:$D$5</c:f>
              <c:numCache>
                <c:formatCode>General</c:formatCode>
                <c:ptCount val="4"/>
                <c:pt idx="0">
                  <c:v>5</c:v>
                </c:pt>
              </c:numCache>
            </c:numRef>
          </c:val>
          <c:extLst>
            <c:ext xmlns:c16="http://schemas.microsoft.com/office/drawing/2014/chart" uri="{C3380CC4-5D6E-409C-BE32-E72D297353CC}">
              <c16:uniqueId val="{00000002-AB69-4C8F-A185-4720A9C2E90E}"/>
            </c:ext>
          </c:extLst>
        </c:ser>
        <c:ser>
          <c:idx val="3"/>
          <c:order val="3"/>
          <c:tx>
            <c:strRef>
              <c:f>Blad1!$E$1</c:f>
              <c:strCache>
                <c:ptCount val="1"/>
                <c:pt idx="0">
                  <c:v>Klassieke muziek</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Blad1!$A$2:$A$5</c:f>
              <c:strCache>
                <c:ptCount val="1"/>
                <c:pt idx="0">
                  <c:v>Klas 2BK1</c:v>
                </c:pt>
              </c:strCache>
            </c:strRef>
          </c:cat>
          <c:val>
            <c:numRef>
              <c:f>Blad1!$E$2:$E$5</c:f>
              <c:numCache>
                <c:formatCode>General</c:formatCode>
                <c:ptCount val="4"/>
                <c:pt idx="0">
                  <c:v>1</c:v>
                </c:pt>
              </c:numCache>
            </c:numRef>
          </c:val>
          <c:extLst>
            <c:ext xmlns:c16="http://schemas.microsoft.com/office/drawing/2014/chart" uri="{C3380CC4-5D6E-409C-BE32-E72D297353CC}">
              <c16:uniqueId val="{00000003-AB69-4C8F-A185-4720A9C2E90E}"/>
            </c:ext>
          </c:extLst>
        </c:ser>
        <c:ser>
          <c:idx val="4"/>
          <c:order val="4"/>
          <c:tx>
            <c:strRef>
              <c:f>Blad1!$F$1</c:f>
              <c:strCache>
                <c:ptCount val="1"/>
                <c:pt idx="0">
                  <c:v>Andere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cat>
            <c:strRef>
              <c:f>Blad1!$A$2:$A$5</c:f>
              <c:strCache>
                <c:ptCount val="1"/>
                <c:pt idx="0">
                  <c:v>Klas 2BK1</c:v>
                </c:pt>
              </c:strCache>
            </c:strRef>
          </c:cat>
          <c:val>
            <c:numRef>
              <c:f>Blad1!$F$2:$F$5</c:f>
              <c:numCache>
                <c:formatCode>General</c:formatCode>
                <c:ptCount val="4"/>
                <c:pt idx="0">
                  <c:v>2</c:v>
                </c:pt>
              </c:numCache>
            </c:numRef>
          </c:val>
          <c:extLst>
            <c:ext xmlns:c16="http://schemas.microsoft.com/office/drawing/2014/chart" uri="{C3380CC4-5D6E-409C-BE32-E72D297353CC}">
              <c16:uniqueId val="{00000004-AB69-4C8F-A185-4720A9C2E90E}"/>
            </c:ext>
          </c:extLst>
        </c:ser>
        <c:dLbls>
          <c:showLegendKey val="0"/>
          <c:showVal val="0"/>
          <c:showCatName val="0"/>
          <c:showSerName val="0"/>
          <c:showPercent val="0"/>
          <c:showBubbleSize val="0"/>
        </c:dLbls>
        <c:gapWidth val="100"/>
        <c:overlap val="-24"/>
        <c:axId val="1418607055"/>
        <c:axId val="1428282655"/>
      </c:barChart>
      <c:catAx>
        <c:axId val="141860705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428282655"/>
        <c:crosses val="autoZero"/>
        <c:auto val="1"/>
        <c:lblAlgn val="ctr"/>
        <c:lblOffset val="100"/>
        <c:noMultiLvlLbl val="0"/>
      </c:catAx>
      <c:valAx>
        <c:axId val="142828265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crossAx val="14186070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BA74EB-4BA0-4990-9C25-D59105F94210}" type="datetimeFigureOut">
              <a:rPr lang="nl-NL" smtClean="0"/>
              <a:t>23-1-2026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BBC13-AB89-4610-8C00-55794FD392E0}" type="slidenum">
              <a:rPr lang="nl-NL" smtClean="0"/>
              <a:t>‹nr.›</a:t>
            </a:fld>
            <a:endParaRPr lang="nl-NL"/>
          </a:p>
        </p:txBody>
      </p:sp>
    </p:spTree>
    <p:extLst>
      <p:ext uri="{BB962C8B-B14F-4D97-AF65-F5344CB8AC3E}">
        <p14:creationId xmlns:p14="http://schemas.microsoft.com/office/powerpoint/2010/main" val="216175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354218-073C-E342-759E-1D20498B59B4}"/>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13310808-5625-2433-16A9-87D2AE60AF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78D619F6-0FE4-1A61-3C86-C720B96F4D92}"/>
              </a:ext>
            </a:extLst>
          </p:cNvPr>
          <p:cNvSpPr>
            <a:spLocks noGrp="1"/>
          </p:cNvSpPr>
          <p:nvPr>
            <p:ph type="dt" sz="half" idx="10"/>
          </p:nvPr>
        </p:nvSpPr>
        <p:spPr/>
        <p:txBody>
          <a:bodyPr/>
          <a:lstStyle/>
          <a:p>
            <a:fld id="{D6149C27-A2AD-4BE2-A2D5-750E0BFAF798}" type="datetimeFigureOut">
              <a:rPr lang="nl-NL" smtClean="0"/>
              <a:t>23-1-2026</a:t>
            </a:fld>
            <a:endParaRPr lang="nl-NL"/>
          </a:p>
        </p:txBody>
      </p:sp>
      <p:sp>
        <p:nvSpPr>
          <p:cNvPr id="5" name="Tijdelijke aanduiding voor voettekst 4">
            <a:extLst>
              <a:ext uri="{FF2B5EF4-FFF2-40B4-BE49-F238E27FC236}">
                <a16:creationId xmlns:a16="http://schemas.microsoft.com/office/drawing/2014/main" id="{EE4D626A-E14D-064B-C3DF-A81489A784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E3329DB-0569-576D-5230-BA79ADADC77D}"/>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88716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10F159-07E7-507D-5EC7-54EE9445C367}"/>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A4815F4C-C8F1-402D-CD08-9A0311850681}"/>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761E03A-5ED3-33F0-32F6-C65AEC0AE46D}"/>
              </a:ext>
            </a:extLst>
          </p:cNvPr>
          <p:cNvSpPr>
            <a:spLocks noGrp="1"/>
          </p:cNvSpPr>
          <p:nvPr>
            <p:ph type="dt" sz="half" idx="10"/>
          </p:nvPr>
        </p:nvSpPr>
        <p:spPr/>
        <p:txBody>
          <a:bodyPr/>
          <a:lstStyle/>
          <a:p>
            <a:fld id="{D6149C27-A2AD-4BE2-A2D5-750E0BFAF798}" type="datetimeFigureOut">
              <a:rPr lang="nl-NL" smtClean="0"/>
              <a:t>23-1-2026</a:t>
            </a:fld>
            <a:endParaRPr lang="nl-NL"/>
          </a:p>
        </p:txBody>
      </p:sp>
      <p:sp>
        <p:nvSpPr>
          <p:cNvPr id="5" name="Tijdelijke aanduiding voor voettekst 4">
            <a:extLst>
              <a:ext uri="{FF2B5EF4-FFF2-40B4-BE49-F238E27FC236}">
                <a16:creationId xmlns:a16="http://schemas.microsoft.com/office/drawing/2014/main" id="{AB70C2F7-B269-3308-E6B5-56AF3FE7086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46BA41B-F5E4-B11F-2864-979190050C73}"/>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6675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E5ED2114-6FB3-3320-E401-CD2CFB3A9017}"/>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2D0A6A2-93A2-F36D-8F03-42D9E66ECC2E}"/>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68135FF-F824-49B4-61C5-DE42ECB18749}"/>
              </a:ext>
            </a:extLst>
          </p:cNvPr>
          <p:cNvSpPr>
            <a:spLocks noGrp="1"/>
          </p:cNvSpPr>
          <p:nvPr>
            <p:ph type="dt" sz="half" idx="10"/>
          </p:nvPr>
        </p:nvSpPr>
        <p:spPr/>
        <p:txBody>
          <a:bodyPr/>
          <a:lstStyle/>
          <a:p>
            <a:fld id="{D6149C27-A2AD-4BE2-A2D5-750E0BFAF798}" type="datetimeFigureOut">
              <a:rPr lang="nl-NL" smtClean="0"/>
              <a:t>23-1-2026</a:t>
            </a:fld>
            <a:endParaRPr lang="nl-NL"/>
          </a:p>
        </p:txBody>
      </p:sp>
      <p:sp>
        <p:nvSpPr>
          <p:cNvPr id="5" name="Tijdelijke aanduiding voor voettekst 4">
            <a:extLst>
              <a:ext uri="{FF2B5EF4-FFF2-40B4-BE49-F238E27FC236}">
                <a16:creationId xmlns:a16="http://schemas.microsoft.com/office/drawing/2014/main" id="{D83AD2F2-4CCE-CC54-6514-408DC4E71FC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F8679251-A540-6435-2E0F-78AEBCFB2E4D}"/>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3558363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D6C8ED-522A-433C-3103-F00226D5B8E4}"/>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7253D253-E36E-D0FC-E5CC-D9E099E72FA6}"/>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CD4AD3CC-A874-BAF5-B7CF-87F751AB853D}"/>
              </a:ext>
            </a:extLst>
          </p:cNvPr>
          <p:cNvSpPr>
            <a:spLocks noGrp="1"/>
          </p:cNvSpPr>
          <p:nvPr>
            <p:ph type="dt" sz="half" idx="10"/>
          </p:nvPr>
        </p:nvSpPr>
        <p:spPr/>
        <p:txBody>
          <a:bodyPr/>
          <a:lstStyle/>
          <a:p>
            <a:fld id="{D6149C27-A2AD-4BE2-A2D5-750E0BFAF798}" type="datetimeFigureOut">
              <a:rPr lang="nl-NL" smtClean="0"/>
              <a:t>23-1-2026</a:t>
            </a:fld>
            <a:endParaRPr lang="nl-NL"/>
          </a:p>
        </p:txBody>
      </p:sp>
      <p:sp>
        <p:nvSpPr>
          <p:cNvPr id="5" name="Tijdelijke aanduiding voor voettekst 4">
            <a:extLst>
              <a:ext uri="{FF2B5EF4-FFF2-40B4-BE49-F238E27FC236}">
                <a16:creationId xmlns:a16="http://schemas.microsoft.com/office/drawing/2014/main" id="{FB83C196-8D1A-DC7A-66CF-9DCBA0EFFC5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43E9A35-9C8B-0D8D-7E2C-769C4C284449}"/>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3843599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5CB1D9-F63E-06B5-A6A4-44D1DEB36CA1}"/>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CD4C22F-1DC9-414A-CE01-641402236C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EEEF6F9-8CFA-EE81-7A08-A7644B0F93C0}"/>
              </a:ext>
            </a:extLst>
          </p:cNvPr>
          <p:cNvSpPr>
            <a:spLocks noGrp="1"/>
          </p:cNvSpPr>
          <p:nvPr>
            <p:ph type="dt" sz="half" idx="10"/>
          </p:nvPr>
        </p:nvSpPr>
        <p:spPr/>
        <p:txBody>
          <a:bodyPr/>
          <a:lstStyle/>
          <a:p>
            <a:fld id="{D6149C27-A2AD-4BE2-A2D5-750E0BFAF798}" type="datetimeFigureOut">
              <a:rPr lang="nl-NL" smtClean="0"/>
              <a:t>23-1-2026</a:t>
            </a:fld>
            <a:endParaRPr lang="nl-NL"/>
          </a:p>
        </p:txBody>
      </p:sp>
      <p:sp>
        <p:nvSpPr>
          <p:cNvPr id="5" name="Tijdelijke aanduiding voor voettekst 4">
            <a:extLst>
              <a:ext uri="{FF2B5EF4-FFF2-40B4-BE49-F238E27FC236}">
                <a16:creationId xmlns:a16="http://schemas.microsoft.com/office/drawing/2014/main" id="{D7F8F4FF-6760-A838-939E-3E7B2AE6538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BC076FE-548D-FD01-A1BB-90E5C73B9A36}"/>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1275819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BA9B31-CFBE-7A55-22B8-5D924AA8E1A7}"/>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D4202CB-DF43-FFC7-4168-463108486D1D}"/>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E787224-6EEF-582D-4EC1-C3C0B91CEF1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FC66D0DE-A252-2698-EAB4-09EE67F49F10}"/>
              </a:ext>
            </a:extLst>
          </p:cNvPr>
          <p:cNvSpPr>
            <a:spLocks noGrp="1"/>
          </p:cNvSpPr>
          <p:nvPr>
            <p:ph type="dt" sz="half" idx="10"/>
          </p:nvPr>
        </p:nvSpPr>
        <p:spPr/>
        <p:txBody>
          <a:bodyPr/>
          <a:lstStyle/>
          <a:p>
            <a:fld id="{D6149C27-A2AD-4BE2-A2D5-750E0BFAF798}" type="datetimeFigureOut">
              <a:rPr lang="nl-NL" smtClean="0"/>
              <a:t>23-1-2026</a:t>
            </a:fld>
            <a:endParaRPr lang="nl-NL"/>
          </a:p>
        </p:txBody>
      </p:sp>
      <p:sp>
        <p:nvSpPr>
          <p:cNvPr id="6" name="Tijdelijke aanduiding voor voettekst 5">
            <a:extLst>
              <a:ext uri="{FF2B5EF4-FFF2-40B4-BE49-F238E27FC236}">
                <a16:creationId xmlns:a16="http://schemas.microsoft.com/office/drawing/2014/main" id="{99FDBE3E-5AC0-0FDB-02DC-06856545D9D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6457C92-44A9-C3E8-8474-A70C50A1D765}"/>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2276189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BFE99-EE9C-6E4E-706E-8074EE0E0DED}"/>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8E0AD6A0-45B3-A85D-4D27-722F0DF887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6DBD91B-5FED-6CA9-CE4C-0C1A8830EDFA}"/>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FA17818C-0FBF-ABA4-27D9-A7A9D5950C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D92E2442-1E65-7D7A-194D-42B87C8F5146}"/>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F52BE02-3B46-379A-E21E-1053746E0CE3}"/>
              </a:ext>
            </a:extLst>
          </p:cNvPr>
          <p:cNvSpPr>
            <a:spLocks noGrp="1"/>
          </p:cNvSpPr>
          <p:nvPr>
            <p:ph type="dt" sz="half" idx="10"/>
          </p:nvPr>
        </p:nvSpPr>
        <p:spPr/>
        <p:txBody>
          <a:bodyPr/>
          <a:lstStyle/>
          <a:p>
            <a:fld id="{D6149C27-A2AD-4BE2-A2D5-750E0BFAF798}" type="datetimeFigureOut">
              <a:rPr lang="nl-NL" smtClean="0"/>
              <a:t>23-1-2026</a:t>
            </a:fld>
            <a:endParaRPr lang="nl-NL"/>
          </a:p>
        </p:txBody>
      </p:sp>
      <p:sp>
        <p:nvSpPr>
          <p:cNvPr id="8" name="Tijdelijke aanduiding voor voettekst 7">
            <a:extLst>
              <a:ext uri="{FF2B5EF4-FFF2-40B4-BE49-F238E27FC236}">
                <a16:creationId xmlns:a16="http://schemas.microsoft.com/office/drawing/2014/main" id="{817B206A-8107-F423-276F-7C469485A382}"/>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0A396AC4-CCF5-A3B3-E0D0-19B4F4F1B86C}"/>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5546528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F4180-1952-0318-1EC1-D4780825D90A}"/>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202A0895-A46B-1F76-0A09-44148B26848A}"/>
              </a:ext>
            </a:extLst>
          </p:cNvPr>
          <p:cNvSpPr>
            <a:spLocks noGrp="1"/>
          </p:cNvSpPr>
          <p:nvPr>
            <p:ph type="dt" sz="half" idx="10"/>
          </p:nvPr>
        </p:nvSpPr>
        <p:spPr/>
        <p:txBody>
          <a:bodyPr/>
          <a:lstStyle/>
          <a:p>
            <a:fld id="{D6149C27-A2AD-4BE2-A2D5-750E0BFAF798}" type="datetimeFigureOut">
              <a:rPr lang="nl-NL" smtClean="0"/>
              <a:t>23-1-2026</a:t>
            </a:fld>
            <a:endParaRPr lang="nl-NL"/>
          </a:p>
        </p:txBody>
      </p:sp>
      <p:sp>
        <p:nvSpPr>
          <p:cNvPr id="4" name="Tijdelijke aanduiding voor voettekst 3">
            <a:extLst>
              <a:ext uri="{FF2B5EF4-FFF2-40B4-BE49-F238E27FC236}">
                <a16:creationId xmlns:a16="http://schemas.microsoft.com/office/drawing/2014/main" id="{A3EA9D5B-8D25-0482-5AC9-7FFAF12B3CA3}"/>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021D92B4-0E90-E957-D7B6-EFF61CFD65E1}"/>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371619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25EA85D6-38F5-40CE-A1AA-6F192A93FAC2}"/>
              </a:ext>
            </a:extLst>
          </p:cNvPr>
          <p:cNvSpPr>
            <a:spLocks noGrp="1"/>
          </p:cNvSpPr>
          <p:nvPr>
            <p:ph type="dt" sz="half" idx="10"/>
          </p:nvPr>
        </p:nvSpPr>
        <p:spPr/>
        <p:txBody>
          <a:bodyPr/>
          <a:lstStyle/>
          <a:p>
            <a:fld id="{D6149C27-A2AD-4BE2-A2D5-750E0BFAF798}" type="datetimeFigureOut">
              <a:rPr lang="nl-NL" smtClean="0"/>
              <a:t>23-1-2026</a:t>
            </a:fld>
            <a:endParaRPr lang="nl-NL"/>
          </a:p>
        </p:txBody>
      </p:sp>
      <p:sp>
        <p:nvSpPr>
          <p:cNvPr id="3" name="Tijdelijke aanduiding voor voettekst 2">
            <a:extLst>
              <a:ext uri="{FF2B5EF4-FFF2-40B4-BE49-F238E27FC236}">
                <a16:creationId xmlns:a16="http://schemas.microsoft.com/office/drawing/2014/main" id="{D0AF670F-4710-51CA-DB5D-5AEF7ECAFBC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9EF6E4A3-263E-1B45-1109-5CE9B8881F9C}"/>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3582465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B7D786-CD7E-947B-9F82-BF9EFE6349BD}"/>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467DBAB7-37D4-BCC3-53F6-5827746BCD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8454E096-8777-0B22-BA8B-7E28020F4C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FC5C680-D7D6-2041-4F55-C6C41D972DA9}"/>
              </a:ext>
            </a:extLst>
          </p:cNvPr>
          <p:cNvSpPr>
            <a:spLocks noGrp="1"/>
          </p:cNvSpPr>
          <p:nvPr>
            <p:ph type="dt" sz="half" idx="10"/>
          </p:nvPr>
        </p:nvSpPr>
        <p:spPr/>
        <p:txBody>
          <a:bodyPr/>
          <a:lstStyle/>
          <a:p>
            <a:fld id="{D6149C27-A2AD-4BE2-A2D5-750E0BFAF798}" type="datetimeFigureOut">
              <a:rPr lang="nl-NL" smtClean="0"/>
              <a:t>23-1-2026</a:t>
            </a:fld>
            <a:endParaRPr lang="nl-NL"/>
          </a:p>
        </p:txBody>
      </p:sp>
      <p:sp>
        <p:nvSpPr>
          <p:cNvPr id="6" name="Tijdelijke aanduiding voor voettekst 5">
            <a:extLst>
              <a:ext uri="{FF2B5EF4-FFF2-40B4-BE49-F238E27FC236}">
                <a16:creationId xmlns:a16="http://schemas.microsoft.com/office/drawing/2014/main" id="{F637EB23-AC4F-98E7-A626-98CF163A513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CA6932D-A827-C1C2-5352-CB807570585E}"/>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1464432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45E2EF-878C-26F3-508C-CA605A1BBBF3}"/>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E4B8FE32-AE3C-2097-AC44-BBD139C37F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74ADBF4-D58F-8B18-5373-5EF472FAB4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32EE31C-4BCC-0B7A-0D53-D8EA6E286537}"/>
              </a:ext>
            </a:extLst>
          </p:cNvPr>
          <p:cNvSpPr>
            <a:spLocks noGrp="1"/>
          </p:cNvSpPr>
          <p:nvPr>
            <p:ph type="dt" sz="half" idx="10"/>
          </p:nvPr>
        </p:nvSpPr>
        <p:spPr/>
        <p:txBody>
          <a:bodyPr/>
          <a:lstStyle/>
          <a:p>
            <a:fld id="{D6149C27-A2AD-4BE2-A2D5-750E0BFAF798}" type="datetimeFigureOut">
              <a:rPr lang="nl-NL" smtClean="0"/>
              <a:t>23-1-2026</a:t>
            </a:fld>
            <a:endParaRPr lang="nl-NL"/>
          </a:p>
        </p:txBody>
      </p:sp>
      <p:sp>
        <p:nvSpPr>
          <p:cNvPr id="6" name="Tijdelijke aanduiding voor voettekst 5">
            <a:extLst>
              <a:ext uri="{FF2B5EF4-FFF2-40B4-BE49-F238E27FC236}">
                <a16:creationId xmlns:a16="http://schemas.microsoft.com/office/drawing/2014/main" id="{874C94F9-DC31-24CA-72CA-51B898C75192}"/>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C385141-A336-C6D1-DB68-159772FC4987}"/>
              </a:ext>
            </a:extLst>
          </p:cNvPr>
          <p:cNvSpPr>
            <a:spLocks noGrp="1"/>
          </p:cNvSpPr>
          <p:nvPr>
            <p:ph type="sldNum" sz="quarter" idx="12"/>
          </p:nvPr>
        </p:nvSpPr>
        <p:spPr/>
        <p:txBody>
          <a:bodyPr/>
          <a:lstStyle/>
          <a:p>
            <a:fld id="{7F41B55C-4D13-4FD2-A797-91D254944952}" type="slidenum">
              <a:rPr lang="nl-NL" smtClean="0"/>
              <a:t>‹nr.›</a:t>
            </a:fld>
            <a:endParaRPr lang="nl-NL"/>
          </a:p>
        </p:txBody>
      </p:sp>
    </p:spTree>
    <p:extLst>
      <p:ext uri="{BB962C8B-B14F-4D97-AF65-F5344CB8AC3E}">
        <p14:creationId xmlns:p14="http://schemas.microsoft.com/office/powerpoint/2010/main" val="1989280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E2CF878-8CAE-114B-F3EF-C9ACEFE830B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696918A-D386-25BA-AB87-E5B1188296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7953A4A3-48BB-99BD-28DD-6E2A0FFCC12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149C27-A2AD-4BE2-A2D5-750E0BFAF798}" type="datetimeFigureOut">
              <a:rPr lang="nl-NL" smtClean="0"/>
              <a:t>23-1-2026</a:t>
            </a:fld>
            <a:endParaRPr lang="nl-NL"/>
          </a:p>
        </p:txBody>
      </p:sp>
      <p:sp>
        <p:nvSpPr>
          <p:cNvPr id="5" name="Tijdelijke aanduiding voor voettekst 4">
            <a:extLst>
              <a:ext uri="{FF2B5EF4-FFF2-40B4-BE49-F238E27FC236}">
                <a16:creationId xmlns:a16="http://schemas.microsoft.com/office/drawing/2014/main" id="{787B1F7F-80CD-FE6E-37AF-152C8D4388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57FA4218-7E9E-4611-3E84-698AED24772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F41B55C-4D13-4FD2-A797-91D254944952}" type="slidenum">
              <a:rPr lang="nl-NL" smtClean="0"/>
              <a:t>‹nr.›</a:t>
            </a:fld>
            <a:endParaRPr lang="nl-NL"/>
          </a:p>
        </p:txBody>
      </p:sp>
    </p:spTree>
    <p:extLst>
      <p:ext uri="{BB962C8B-B14F-4D97-AF65-F5344CB8AC3E}">
        <p14:creationId xmlns:p14="http://schemas.microsoft.com/office/powerpoint/2010/main" val="11127464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geogebra.org/material/copy/id/d6npkm8w"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EBA0CC-3D22-9D9E-B2AA-1C5CAED931B7}"/>
              </a:ext>
            </a:extLst>
          </p:cNvPr>
          <p:cNvSpPr>
            <a:spLocks noGrp="1"/>
          </p:cNvSpPr>
          <p:nvPr>
            <p:ph type="ctrTitle"/>
          </p:nvPr>
        </p:nvSpPr>
        <p:spPr/>
        <p:txBody>
          <a:bodyPr>
            <a:normAutofit fontScale="90000"/>
          </a:bodyPr>
          <a:lstStyle/>
          <a:p>
            <a:r>
              <a:rPr lang="nl-NL" dirty="0"/>
              <a:t>Paragraaf 4</a:t>
            </a:r>
            <a:r>
              <a:rPr lang="nl-NL" sz="6000" dirty="0"/>
              <a:t>.3</a:t>
            </a:r>
            <a:br>
              <a:rPr lang="nl-NL" sz="6000" dirty="0"/>
            </a:br>
            <a:r>
              <a:rPr lang="nl-NL" sz="6000" dirty="0"/>
              <a:t>Beelddiagram en Staafdiagram</a:t>
            </a:r>
            <a:br>
              <a:rPr lang="nl-NL" sz="6000" dirty="0"/>
            </a:br>
            <a:r>
              <a:rPr lang="nl-NL" sz="6000" dirty="0"/>
              <a:t>Theorie E + Theorie F</a:t>
            </a:r>
            <a:br>
              <a:rPr lang="nl-NL" sz="6000" dirty="0"/>
            </a:br>
            <a:r>
              <a:rPr lang="nl-NL" sz="6000" dirty="0"/>
              <a:t>Opdrachten t/m 39</a:t>
            </a:r>
            <a:endParaRPr lang="nl-NL" dirty="0"/>
          </a:p>
        </p:txBody>
      </p:sp>
      <p:sp>
        <p:nvSpPr>
          <p:cNvPr id="4" name="Tekstvak 3">
            <a:extLst>
              <a:ext uri="{FF2B5EF4-FFF2-40B4-BE49-F238E27FC236}">
                <a16:creationId xmlns:a16="http://schemas.microsoft.com/office/drawing/2014/main" id="{5569B409-115B-8ABE-4503-907D8D4F8033}"/>
              </a:ext>
            </a:extLst>
          </p:cNvPr>
          <p:cNvSpPr txBox="1"/>
          <p:nvPr/>
        </p:nvSpPr>
        <p:spPr>
          <a:xfrm>
            <a:off x="1524000" y="4198068"/>
            <a:ext cx="10274710" cy="2015936"/>
          </a:xfrm>
          <a:prstGeom prst="rect">
            <a:avLst/>
          </a:prstGeom>
          <a:noFill/>
        </p:spPr>
        <p:txBody>
          <a:bodyPr wrap="square" rtlCol="0">
            <a:spAutoFit/>
          </a:bodyPr>
          <a:lstStyle/>
          <a:p>
            <a:r>
              <a:rPr lang="nl-NL" sz="2500" dirty="0">
                <a:solidFill>
                  <a:srgbClr val="FF0000"/>
                </a:solidFill>
              </a:rPr>
              <a:t>Doel</a:t>
            </a:r>
            <a:r>
              <a:rPr lang="nl-NL" sz="2500" dirty="0"/>
              <a:t>: Je kunt een beelddiagram aflezen</a:t>
            </a:r>
          </a:p>
          <a:p>
            <a:r>
              <a:rPr lang="nl-NL" sz="2500" dirty="0"/>
              <a:t>            Je kunt een staafdiagram aflezen.</a:t>
            </a:r>
          </a:p>
          <a:p>
            <a:r>
              <a:rPr lang="nl-NL" sz="2500" b="1" dirty="0" err="1">
                <a:solidFill>
                  <a:srgbClr val="00B050"/>
                </a:solidFill>
              </a:rPr>
              <a:t>Begrippen</a:t>
            </a:r>
            <a:r>
              <a:rPr lang="nl-NL" sz="2500" dirty="0" err="1"/>
              <a:t>:beelddiagram</a:t>
            </a:r>
            <a:r>
              <a:rPr lang="nl-NL" sz="2500" dirty="0"/>
              <a:t>, </a:t>
            </a:r>
            <a:r>
              <a:rPr lang="nl-NL" sz="2500" dirty="0" err="1"/>
              <a:t>lagande</a:t>
            </a:r>
            <a:r>
              <a:rPr lang="nl-NL" sz="2500" dirty="0"/>
              <a:t>, staafdiagram</a:t>
            </a:r>
          </a:p>
          <a:p>
            <a:endParaRPr lang="nl-NL" sz="2500" dirty="0"/>
          </a:p>
          <a:p>
            <a:r>
              <a:rPr lang="nl-NL" sz="2500" dirty="0"/>
              <a:t>Getal &amp; Ruimte 2 vmbo-</a:t>
            </a:r>
            <a:r>
              <a:rPr lang="nl-NL" sz="2500" dirty="0" err="1"/>
              <a:t>bk</a:t>
            </a:r>
            <a:r>
              <a:rPr lang="nl-NL" sz="2500"/>
              <a:t> (12e ed.)-Bld</a:t>
            </a:r>
            <a:r>
              <a:rPr lang="nl-NL" sz="2500" dirty="0"/>
              <a:t>.197</a:t>
            </a:r>
          </a:p>
        </p:txBody>
      </p:sp>
    </p:spTree>
    <p:extLst>
      <p:ext uri="{BB962C8B-B14F-4D97-AF65-F5344CB8AC3E}">
        <p14:creationId xmlns:p14="http://schemas.microsoft.com/office/powerpoint/2010/main" val="2791721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DBA28BF-B493-A8D1-4DAB-1EB13983F023}"/>
              </a:ext>
            </a:extLst>
          </p:cNvPr>
          <p:cNvPicPr>
            <a:picLocks noChangeAspect="1"/>
          </p:cNvPicPr>
          <p:nvPr/>
        </p:nvPicPr>
        <p:blipFill>
          <a:blip r:embed="rId2"/>
          <a:stretch>
            <a:fillRect/>
          </a:stretch>
        </p:blipFill>
        <p:spPr>
          <a:xfrm>
            <a:off x="0" y="862483"/>
            <a:ext cx="12192000" cy="5133033"/>
          </a:xfrm>
          <a:prstGeom prst="rect">
            <a:avLst/>
          </a:prstGeom>
        </p:spPr>
      </p:pic>
    </p:spTree>
    <p:extLst>
      <p:ext uri="{BB962C8B-B14F-4D97-AF65-F5344CB8AC3E}">
        <p14:creationId xmlns:p14="http://schemas.microsoft.com/office/powerpoint/2010/main" val="1803107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F2EBB4C8-77F5-6DB1-F2E5-BB681080AFAA}"/>
              </a:ext>
            </a:extLst>
          </p:cNvPr>
          <p:cNvPicPr>
            <a:picLocks noChangeAspect="1"/>
          </p:cNvPicPr>
          <p:nvPr/>
        </p:nvPicPr>
        <p:blipFill>
          <a:blip r:embed="rId2"/>
          <a:stretch>
            <a:fillRect/>
          </a:stretch>
        </p:blipFill>
        <p:spPr>
          <a:xfrm>
            <a:off x="1194840" y="0"/>
            <a:ext cx="9802320" cy="6858000"/>
          </a:xfrm>
          <a:prstGeom prst="rect">
            <a:avLst/>
          </a:prstGeom>
        </p:spPr>
      </p:pic>
    </p:spTree>
    <p:extLst>
      <p:ext uri="{BB962C8B-B14F-4D97-AF65-F5344CB8AC3E}">
        <p14:creationId xmlns:p14="http://schemas.microsoft.com/office/powerpoint/2010/main" val="4187038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3FD0D9A-54F2-57B6-0957-6B858655B5B7}"/>
              </a:ext>
            </a:extLst>
          </p:cNvPr>
          <p:cNvPicPr>
            <a:picLocks noChangeAspect="1"/>
          </p:cNvPicPr>
          <p:nvPr/>
        </p:nvPicPr>
        <p:blipFill>
          <a:blip r:embed="rId2"/>
          <a:stretch>
            <a:fillRect/>
          </a:stretch>
        </p:blipFill>
        <p:spPr>
          <a:xfrm>
            <a:off x="869799" y="0"/>
            <a:ext cx="8924544" cy="6858000"/>
          </a:xfrm>
          <a:prstGeom prst="rect">
            <a:avLst/>
          </a:prstGeom>
        </p:spPr>
      </p:pic>
    </p:spTree>
    <p:extLst>
      <p:ext uri="{BB962C8B-B14F-4D97-AF65-F5344CB8AC3E}">
        <p14:creationId xmlns:p14="http://schemas.microsoft.com/office/powerpoint/2010/main" val="3592370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
            <a:extLst>
              <a:ext uri="{FF2B5EF4-FFF2-40B4-BE49-F238E27FC236}">
                <a16:creationId xmlns:a16="http://schemas.microsoft.com/office/drawing/2014/main" id="{1D28BD84-72BC-A8BC-AE8B-4DDD03F0D32C}"/>
              </a:ext>
            </a:extLst>
          </p:cNvPr>
          <p:cNvGrpSpPr/>
          <p:nvPr/>
        </p:nvGrpSpPr>
        <p:grpSpPr>
          <a:xfrm>
            <a:off x="5020616" y="62467"/>
            <a:ext cx="5743840" cy="1083427"/>
            <a:chOff x="5020616" y="62467"/>
            <a:chExt cx="5743840" cy="1083427"/>
          </a:xfrm>
        </p:grpSpPr>
        <p:sp>
          <p:nvSpPr>
            <p:cNvPr id="3" name="Tekstvak 2">
              <a:extLst>
                <a:ext uri="{FF2B5EF4-FFF2-40B4-BE49-F238E27FC236}">
                  <a16:creationId xmlns:a16="http://schemas.microsoft.com/office/drawing/2014/main" id="{549C21E7-CDEE-6242-6723-E85F00E5FCF5}"/>
                </a:ext>
              </a:extLst>
            </p:cNvPr>
            <p:cNvSpPr txBox="1"/>
            <p:nvPr/>
          </p:nvSpPr>
          <p:spPr>
            <a:xfrm>
              <a:off x="5020616" y="62467"/>
              <a:ext cx="5743840" cy="523220"/>
            </a:xfrm>
            <a:prstGeom prst="rect">
              <a:avLst/>
            </a:prstGeom>
            <a:noFill/>
          </p:spPr>
          <p:txBody>
            <a:bodyPr wrap="square" rtlCol="0">
              <a:spAutoFit/>
            </a:bodyPr>
            <a:lstStyle/>
            <a:p>
              <a:r>
                <a:rPr lang="nl-NL" sz="2800" b="1" dirty="0">
                  <a:solidFill>
                    <a:schemeClr val="accent5">
                      <a:lumMod val="75000"/>
                    </a:schemeClr>
                  </a:solidFill>
                </a:rPr>
                <a:t>Voorbeeld van een Staafdiagram</a:t>
              </a:r>
            </a:p>
          </p:txBody>
        </p:sp>
        <p:cxnSp>
          <p:nvCxnSpPr>
            <p:cNvPr id="4" name="Rechte verbindingslijn met pijl 3">
              <a:extLst>
                <a:ext uri="{FF2B5EF4-FFF2-40B4-BE49-F238E27FC236}">
                  <a16:creationId xmlns:a16="http://schemas.microsoft.com/office/drawing/2014/main" id="{58B44C83-9B26-197E-A19F-B3C07D1BC70A}"/>
                </a:ext>
              </a:extLst>
            </p:cNvPr>
            <p:cNvCxnSpPr>
              <a:cxnSpLocks/>
            </p:cNvCxnSpPr>
            <p:nvPr/>
          </p:nvCxnSpPr>
          <p:spPr>
            <a:xfrm>
              <a:off x="7604567" y="585687"/>
              <a:ext cx="0" cy="560207"/>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5" name="Groep 14">
            <a:extLst>
              <a:ext uri="{FF2B5EF4-FFF2-40B4-BE49-F238E27FC236}">
                <a16:creationId xmlns:a16="http://schemas.microsoft.com/office/drawing/2014/main" id="{EFDE7BCB-5341-7E26-2A4C-5225D8076E6B}"/>
              </a:ext>
            </a:extLst>
          </p:cNvPr>
          <p:cNvGrpSpPr/>
          <p:nvPr/>
        </p:nvGrpSpPr>
        <p:grpSpPr>
          <a:xfrm>
            <a:off x="4587434" y="585687"/>
            <a:ext cx="7170361" cy="1201915"/>
            <a:chOff x="4587434" y="585687"/>
            <a:chExt cx="7170361" cy="1201915"/>
          </a:xfrm>
        </p:grpSpPr>
        <p:sp>
          <p:nvSpPr>
            <p:cNvPr id="6" name="Tekstvak 5">
              <a:extLst>
                <a:ext uri="{FF2B5EF4-FFF2-40B4-BE49-F238E27FC236}">
                  <a16:creationId xmlns:a16="http://schemas.microsoft.com/office/drawing/2014/main" id="{CC29590E-9952-9A21-B7CB-D2955AD1A65A}"/>
                </a:ext>
              </a:extLst>
            </p:cNvPr>
            <p:cNvSpPr txBox="1"/>
            <p:nvPr/>
          </p:nvSpPr>
          <p:spPr>
            <a:xfrm>
              <a:off x="4587434" y="1264382"/>
              <a:ext cx="6994403" cy="523220"/>
            </a:xfrm>
            <a:prstGeom prst="rect">
              <a:avLst/>
            </a:prstGeom>
            <a:noFill/>
          </p:spPr>
          <p:txBody>
            <a:bodyPr wrap="square" rtlCol="0">
              <a:spAutoFit/>
            </a:bodyPr>
            <a:lstStyle/>
            <a:p>
              <a:r>
                <a:rPr lang="nl-NL" sz="2800" dirty="0"/>
                <a:t>In een </a:t>
              </a:r>
              <a:r>
                <a:rPr lang="nl-NL" sz="2800" b="1" dirty="0" err="1">
                  <a:solidFill>
                    <a:srgbClr val="FF0000"/>
                  </a:solidFill>
                </a:rPr>
                <a:t>staafdiagraam</a:t>
              </a:r>
              <a:r>
                <a:rPr lang="nl-NL" sz="2800" b="1" dirty="0">
                  <a:solidFill>
                    <a:srgbClr val="FF0000"/>
                  </a:solidFill>
                </a:rPr>
                <a:t> </a:t>
              </a:r>
              <a:r>
                <a:rPr lang="nl-NL" sz="2800" b="1" dirty="0"/>
                <a:t>staan staven </a:t>
              </a:r>
              <a:endParaRPr lang="nl-NL" sz="2800" dirty="0"/>
            </a:p>
          </p:txBody>
        </p:sp>
        <p:grpSp>
          <p:nvGrpSpPr>
            <p:cNvPr id="14" name="Groep 13">
              <a:extLst>
                <a:ext uri="{FF2B5EF4-FFF2-40B4-BE49-F238E27FC236}">
                  <a16:creationId xmlns:a16="http://schemas.microsoft.com/office/drawing/2014/main" id="{8F5615EA-3424-B8A5-B8F7-887CDD539F6B}"/>
                </a:ext>
              </a:extLst>
            </p:cNvPr>
            <p:cNvGrpSpPr/>
            <p:nvPr/>
          </p:nvGrpSpPr>
          <p:grpSpPr>
            <a:xfrm>
              <a:off x="10239582" y="585687"/>
              <a:ext cx="1518213" cy="1114458"/>
              <a:chOff x="9252030" y="544830"/>
              <a:chExt cx="1518213" cy="1114458"/>
            </a:xfrm>
          </p:grpSpPr>
          <p:pic>
            <p:nvPicPr>
              <p:cNvPr id="9" name="Afbeelding 8">
                <a:extLst>
                  <a:ext uri="{FF2B5EF4-FFF2-40B4-BE49-F238E27FC236}">
                    <a16:creationId xmlns:a16="http://schemas.microsoft.com/office/drawing/2014/main" id="{068EAE6F-8681-1A2D-9398-3CF4736A48C9}"/>
                  </a:ext>
                </a:extLst>
              </p:cNvPr>
              <p:cNvPicPr>
                <a:picLocks noChangeAspect="1"/>
              </p:cNvPicPr>
              <p:nvPr/>
            </p:nvPicPr>
            <p:blipFill>
              <a:blip r:embed="rId2"/>
              <a:stretch>
                <a:fillRect/>
              </a:stretch>
            </p:blipFill>
            <p:spPr>
              <a:xfrm>
                <a:off x="9252030" y="645833"/>
                <a:ext cx="304800" cy="1000122"/>
              </a:xfrm>
              <a:prstGeom prst="rect">
                <a:avLst/>
              </a:prstGeom>
              <a:ln>
                <a:solidFill>
                  <a:schemeClr val="tx1"/>
                </a:solidFill>
              </a:ln>
            </p:spPr>
          </p:pic>
          <p:pic>
            <p:nvPicPr>
              <p:cNvPr id="11" name="Afbeelding 10">
                <a:extLst>
                  <a:ext uri="{FF2B5EF4-FFF2-40B4-BE49-F238E27FC236}">
                    <a16:creationId xmlns:a16="http://schemas.microsoft.com/office/drawing/2014/main" id="{54C18643-9729-481C-B170-FD72FA7D95BE}"/>
                  </a:ext>
                </a:extLst>
              </p:cNvPr>
              <p:cNvPicPr>
                <a:picLocks noChangeAspect="1"/>
              </p:cNvPicPr>
              <p:nvPr/>
            </p:nvPicPr>
            <p:blipFill>
              <a:blip r:embed="rId2"/>
              <a:stretch>
                <a:fillRect/>
              </a:stretch>
            </p:blipFill>
            <p:spPr>
              <a:xfrm>
                <a:off x="9861630" y="544830"/>
                <a:ext cx="304800" cy="1101123"/>
              </a:xfrm>
              <a:prstGeom prst="rect">
                <a:avLst/>
              </a:prstGeom>
              <a:ln>
                <a:solidFill>
                  <a:schemeClr val="tx1"/>
                </a:solidFill>
              </a:ln>
            </p:spPr>
          </p:pic>
          <p:pic>
            <p:nvPicPr>
              <p:cNvPr id="13" name="Afbeelding 12">
                <a:extLst>
                  <a:ext uri="{FF2B5EF4-FFF2-40B4-BE49-F238E27FC236}">
                    <a16:creationId xmlns:a16="http://schemas.microsoft.com/office/drawing/2014/main" id="{00A30971-BABA-BF51-FFFB-6F674C8A49CC}"/>
                  </a:ext>
                </a:extLst>
              </p:cNvPr>
              <p:cNvPicPr>
                <a:picLocks noChangeAspect="1"/>
              </p:cNvPicPr>
              <p:nvPr/>
            </p:nvPicPr>
            <p:blipFill>
              <a:blip r:embed="rId2"/>
              <a:stretch>
                <a:fillRect/>
              </a:stretch>
            </p:blipFill>
            <p:spPr>
              <a:xfrm>
                <a:off x="10465443" y="727709"/>
                <a:ext cx="304800" cy="931579"/>
              </a:xfrm>
              <a:prstGeom prst="rect">
                <a:avLst/>
              </a:prstGeom>
              <a:ln>
                <a:solidFill>
                  <a:schemeClr val="tx1"/>
                </a:solidFill>
              </a:ln>
            </p:spPr>
          </p:pic>
        </p:grpSp>
      </p:grpSp>
      <p:pic>
        <p:nvPicPr>
          <p:cNvPr id="17" name="Afbeelding 16">
            <a:extLst>
              <a:ext uri="{FF2B5EF4-FFF2-40B4-BE49-F238E27FC236}">
                <a16:creationId xmlns:a16="http://schemas.microsoft.com/office/drawing/2014/main" id="{04EDC565-D0CC-20A1-3BB3-C0C7368CE871}"/>
              </a:ext>
            </a:extLst>
          </p:cNvPr>
          <p:cNvPicPr>
            <a:picLocks noChangeAspect="1"/>
          </p:cNvPicPr>
          <p:nvPr/>
        </p:nvPicPr>
        <p:blipFill>
          <a:blip r:embed="rId3"/>
          <a:srcRect r="2945"/>
          <a:stretch/>
        </p:blipFill>
        <p:spPr>
          <a:xfrm>
            <a:off x="4039564" y="1723586"/>
            <a:ext cx="8152435" cy="5055280"/>
          </a:xfrm>
          <a:prstGeom prst="rect">
            <a:avLst/>
          </a:prstGeom>
        </p:spPr>
      </p:pic>
      <p:sp>
        <p:nvSpPr>
          <p:cNvPr id="18" name="Tekstvak 17">
            <a:extLst>
              <a:ext uri="{FF2B5EF4-FFF2-40B4-BE49-F238E27FC236}">
                <a16:creationId xmlns:a16="http://schemas.microsoft.com/office/drawing/2014/main" id="{053D9774-B76D-037F-81E0-9ECD81ACA6E8}"/>
              </a:ext>
            </a:extLst>
          </p:cNvPr>
          <p:cNvSpPr txBox="1"/>
          <p:nvPr/>
        </p:nvSpPr>
        <p:spPr>
          <a:xfrm>
            <a:off x="170822" y="200967"/>
            <a:ext cx="5466303" cy="769441"/>
          </a:xfrm>
          <a:prstGeom prst="rect">
            <a:avLst/>
          </a:prstGeom>
          <a:noFill/>
        </p:spPr>
        <p:txBody>
          <a:bodyPr wrap="square" rtlCol="0">
            <a:spAutoFit/>
          </a:bodyPr>
          <a:lstStyle/>
          <a:p>
            <a:r>
              <a:rPr lang="nl-NL" sz="4400" b="1" dirty="0">
                <a:latin typeface="ADLaM Display" panose="02010000000000000000" pitchFamily="2" charset="0"/>
                <a:ea typeface="ADLaM Display" panose="02010000000000000000" pitchFamily="2" charset="0"/>
                <a:cs typeface="ADLaM Display" panose="02010000000000000000" pitchFamily="2" charset="0"/>
              </a:rPr>
              <a:t>Theorie F</a:t>
            </a:r>
          </a:p>
        </p:txBody>
      </p:sp>
      <p:sp>
        <p:nvSpPr>
          <p:cNvPr id="19" name="Tekstvak 18">
            <a:extLst>
              <a:ext uri="{FF2B5EF4-FFF2-40B4-BE49-F238E27FC236}">
                <a16:creationId xmlns:a16="http://schemas.microsoft.com/office/drawing/2014/main" id="{8C5C0307-55F4-F301-17E7-0DF54572619B}"/>
              </a:ext>
            </a:extLst>
          </p:cNvPr>
          <p:cNvSpPr txBox="1"/>
          <p:nvPr/>
        </p:nvSpPr>
        <p:spPr>
          <a:xfrm>
            <a:off x="0" y="1344699"/>
            <a:ext cx="4786910" cy="1384995"/>
          </a:xfrm>
          <a:prstGeom prst="rect">
            <a:avLst/>
          </a:prstGeom>
          <a:noFill/>
        </p:spPr>
        <p:txBody>
          <a:bodyPr wrap="square" rtlCol="0">
            <a:spAutoFit/>
          </a:bodyPr>
          <a:lstStyle/>
          <a:p>
            <a:r>
              <a:rPr lang="nl-NL" sz="2800" dirty="0"/>
              <a:t>Meestal staan de staven verticaal, maar soms liggen ze ook horizontaal.</a:t>
            </a:r>
          </a:p>
        </p:txBody>
      </p:sp>
      <p:pic>
        <p:nvPicPr>
          <p:cNvPr id="21" name="Afbeelding 20">
            <a:extLst>
              <a:ext uri="{FF2B5EF4-FFF2-40B4-BE49-F238E27FC236}">
                <a16:creationId xmlns:a16="http://schemas.microsoft.com/office/drawing/2014/main" id="{D99BAEBF-7A52-64B2-22BF-9B3670463AF5}"/>
              </a:ext>
            </a:extLst>
          </p:cNvPr>
          <p:cNvPicPr>
            <a:picLocks noChangeAspect="1"/>
          </p:cNvPicPr>
          <p:nvPr/>
        </p:nvPicPr>
        <p:blipFill>
          <a:blip r:embed="rId4"/>
          <a:stretch>
            <a:fillRect/>
          </a:stretch>
        </p:blipFill>
        <p:spPr>
          <a:xfrm>
            <a:off x="410539" y="3580458"/>
            <a:ext cx="3629025" cy="3076575"/>
          </a:xfrm>
          <a:prstGeom prst="rect">
            <a:avLst/>
          </a:prstGeom>
        </p:spPr>
      </p:pic>
      <p:cxnSp>
        <p:nvCxnSpPr>
          <p:cNvPr id="22" name="Rechte verbindingslijn met pijl 21">
            <a:extLst>
              <a:ext uri="{FF2B5EF4-FFF2-40B4-BE49-F238E27FC236}">
                <a16:creationId xmlns:a16="http://schemas.microsoft.com/office/drawing/2014/main" id="{7640DFEB-C6A1-ED09-7BA1-E37C23D4C83E}"/>
              </a:ext>
            </a:extLst>
          </p:cNvPr>
          <p:cNvCxnSpPr>
            <a:cxnSpLocks/>
          </p:cNvCxnSpPr>
          <p:nvPr/>
        </p:nvCxnSpPr>
        <p:spPr>
          <a:xfrm>
            <a:off x="2154816" y="2659478"/>
            <a:ext cx="0" cy="560207"/>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291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2000" accel="50000" decel="50000" fill="remove" nodeType="withEffect">
                                  <p:stCondLst>
                                    <p:cond delay="0"/>
                                  </p:stCondLst>
                                  <p:childTnLst>
                                    <p:animMotion origin="layout" path="M 4.16667E-6 -2.96296E-6 L -0.00092 0.10394 " pathEditMode="relative" rAng="0" ptsTypes="AA">
                                      <p:cBhvr>
                                        <p:cTn id="6" dur="1100" fill="hold"/>
                                        <p:tgtEl>
                                          <p:spTgt spid="2"/>
                                        </p:tgtEl>
                                        <p:attrNameLst>
                                          <p:attrName>ppt_x</p:attrName>
                                          <p:attrName>ppt_y</p:attrName>
                                        </p:attrNameLst>
                                      </p:cBhvr>
                                      <p:rCtr x="-52" y="5185"/>
                                    </p:animMotion>
                                  </p:childTnLst>
                                </p:cTn>
                              </p:par>
                              <p:par>
                                <p:cTn id="7" presetID="2" presetClass="entr" presetSubtype="4" fill="hold" nodeType="withEffect">
                                  <p:stCondLst>
                                    <p:cond delay="700"/>
                                  </p:stCondLst>
                                  <p:childTnLst>
                                    <p:set>
                                      <p:cBhvr>
                                        <p:cTn id="8" dur="1" fill="hold">
                                          <p:stCondLst>
                                            <p:cond delay="0"/>
                                          </p:stCondLst>
                                        </p:cTn>
                                        <p:tgtEl>
                                          <p:spTgt spid="15"/>
                                        </p:tgtEl>
                                        <p:attrNameLst>
                                          <p:attrName>style.visibility</p:attrName>
                                        </p:attrNameLst>
                                      </p:cBhvr>
                                      <p:to>
                                        <p:strVal val="visible"/>
                                      </p:to>
                                    </p:set>
                                    <p:anim calcmode="lin" valueType="num">
                                      <p:cBhvr additive="base">
                                        <p:cTn id="9" dur="500" fill="hold"/>
                                        <p:tgtEl>
                                          <p:spTgt spid="15"/>
                                        </p:tgtEl>
                                        <p:attrNameLst>
                                          <p:attrName>ppt_x</p:attrName>
                                        </p:attrNameLst>
                                      </p:cBhvr>
                                      <p:tavLst>
                                        <p:tav tm="0">
                                          <p:val>
                                            <p:strVal val="#ppt_x"/>
                                          </p:val>
                                        </p:tav>
                                        <p:tav tm="100000">
                                          <p:val>
                                            <p:strVal val="#ppt_x"/>
                                          </p:val>
                                        </p:tav>
                                      </p:tavLst>
                                    </p:anim>
                                    <p:anim calcmode="lin" valueType="num">
                                      <p:cBhvr additive="base">
                                        <p:cTn id="1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80">
                                          <p:stCondLst>
                                            <p:cond delay="0"/>
                                          </p:stCondLst>
                                        </p:cTn>
                                        <p:tgtEl>
                                          <p:spTgt spid="19"/>
                                        </p:tgtEl>
                                      </p:cBhvr>
                                    </p:animEffect>
                                    <p:anim calcmode="lin" valueType="num">
                                      <p:cBhvr>
                                        <p:cTn id="1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1" dur="26">
                                          <p:stCondLst>
                                            <p:cond delay="650"/>
                                          </p:stCondLst>
                                        </p:cTn>
                                        <p:tgtEl>
                                          <p:spTgt spid="19"/>
                                        </p:tgtEl>
                                      </p:cBhvr>
                                      <p:to x="100000" y="60000"/>
                                    </p:animScale>
                                    <p:animScale>
                                      <p:cBhvr>
                                        <p:cTn id="22" dur="166" decel="50000">
                                          <p:stCondLst>
                                            <p:cond delay="676"/>
                                          </p:stCondLst>
                                        </p:cTn>
                                        <p:tgtEl>
                                          <p:spTgt spid="19"/>
                                        </p:tgtEl>
                                      </p:cBhvr>
                                      <p:to x="100000" y="100000"/>
                                    </p:animScale>
                                    <p:animScale>
                                      <p:cBhvr>
                                        <p:cTn id="23" dur="26">
                                          <p:stCondLst>
                                            <p:cond delay="1312"/>
                                          </p:stCondLst>
                                        </p:cTn>
                                        <p:tgtEl>
                                          <p:spTgt spid="19"/>
                                        </p:tgtEl>
                                      </p:cBhvr>
                                      <p:to x="100000" y="80000"/>
                                    </p:animScale>
                                    <p:animScale>
                                      <p:cBhvr>
                                        <p:cTn id="24" dur="166" decel="50000">
                                          <p:stCondLst>
                                            <p:cond delay="1338"/>
                                          </p:stCondLst>
                                        </p:cTn>
                                        <p:tgtEl>
                                          <p:spTgt spid="19"/>
                                        </p:tgtEl>
                                      </p:cBhvr>
                                      <p:to x="100000" y="100000"/>
                                    </p:animScale>
                                    <p:animScale>
                                      <p:cBhvr>
                                        <p:cTn id="25" dur="26">
                                          <p:stCondLst>
                                            <p:cond delay="1642"/>
                                          </p:stCondLst>
                                        </p:cTn>
                                        <p:tgtEl>
                                          <p:spTgt spid="19"/>
                                        </p:tgtEl>
                                      </p:cBhvr>
                                      <p:to x="100000" y="90000"/>
                                    </p:animScale>
                                    <p:animScale>
                                      <p:cBhvr>
                                        <p:cTn id="26" dur="166" decel="50000">
                                          <p:stCondLst>
                                            <p:cond delay="1668"/>
                                          </p:stCondLst>
                                        </p:cTn>
                                        <p:tgtEl>
                                          <p:spTgt spid="19"/>
                                        </p:tgtEl>
                                      </p:cBhvr>
                                      <p:to x="100000" y="100000"/>
                                    </p:animScale>
                                    <p:animScale>
                                      <p:cBhvr>
                                        <p:cTn id="27" dur="26">
                                          <p:stCondLst>
                                            <p:cond delay="1808"/>
                                          </p:stCondLst>
                                        </p:cTn>
                                        <p:tgtEl>
                                          <p:spTgt spid="19"/>
                                        </p:tgtEl>
                                      </p:cBhvr>
                                      <p:to x="100000" y="95000"/>
                                    </p:animScale>
                                    <p:animScale>
                                      <p:cBhvr>
                                        <p:cTn id="28" dur="166" decel="50000">
                                          <p:stCondLst>
                                            <p:cond delay="1834"/>
                                          </p:stCondLst>
                                        </p:cTn>
                                        <p:tgtEl>
                                          <p:spTgt spid="19"/>
                                        </p:tgtEl>
                                      </p:cBhvr>
                                      <p:to x="100000" y="100000"/>
                                    </p:animScale>
                                  </p:childTnLst>
                                </p:cTn>
                              </p:par>
                              <p:par>
                                <p:cTn id="29" presetID="1" presetClass="entr" presetSubtype="0" fill="hold" nodeType="withEffect">
                                  <p:stCondLst>
                                    <p:cond delay="500"/>
                                  </p:stCondLst>
                                  <p:childTnLst>
                                    <p:set>
                                      <p:cBhvr>
                                        <p:cTn id="30" dur="1" fill="hold">
                                          <p:stCondLst>
                                            <p:cond delay="0"/>
                                          </p:stCondLst>
                                        </p:cTn>
                                        <p:tgtEl>
                                          <p:spTgt spid="22"/>
                                        </p:tgtEl>
                                        <p:attrNameLst>
                                          <p:attrName>style.visibility</p:attrName>
                                        </p:attrNameLst>
                                      </p:cBhvr>
                                      <p:to>
                                        <p:strVal val="visible"/>
                                      </p:to>
                                    </p:set>
                                  </p:childTnLst>
                                </p:cTn>
                              </p:par>
                              <p:par>
                                <p:cTn id="31" presetID="42" presetClass="path" presetSubtype="0" repeatCount="3000" accel="50000" decel="50000" fill="remove" nodeType="withEffect">
                                  <p:stCondLst>
                                    <p:cond delay="500"/>
                                  </p:stCondLst>
                                  <p:childTnLst>
                                    <p:animMotion origin="layout" path="M -2.70833E-6 -2.22222E-6 L -2.70833E-6 0.07153 " pathEditMode="relative" rAng="0" ptsTypes="AA">
                                      <p:cBhvr>
                                        <p:cTn id="32" dur="2000" fill="hold"/>
                                        <p:tgtEl>
                                          <p:spTgt spid="22"/>
                                        </p:tgtEl>
                                        <p:attrNameLst>
                                          <p:attrName>ppt_x</p:attrName>
                                          <p:attrName>ppt_y</p:attrName>
                                        </p:attrNameLst>
                                      </p:cBhvr>
                                      <p:rCtr x="0" y="3565"/>
                                    </p:animMotion>
                                  </p:childTnLst>
                                </p:cTn>
                              </p:par>
                              <p:par>
                                <p:cTn id="33" presetID="10" presetClass="entr" presetSubtype="0" fill="hold" nodeType="withEffect">
                                  <p:stCondLst>
                                    <p:cond delay="10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DF8"/>
        </a:solidFill>
        <a:effectLst/>
      </p:bgPr>
    </p:bg>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E04C9CB4-65C7-E4FD-EEF2-15F103F826EB}"/>
              </a:ext>
            </a:extLst>
          </p:cNvPr>
          <p:cNvSpPr txBox="1"/>
          <p:nvPr/>
        </p:nvSpPr>
        <p:spPr>
          <a:xfrm>
            <a:off x="170822" y="200967"/>
            <a:ext cx="5466303" cy="769441"/>
          </a:xfrm>
          <a:prstGeom prst="rect">
            <a:avLst/>
          </a:prstGeom>
          <a:noFill/>
        </p:spPr>
        <p:txBody>
          <a:bodyPr wrap="square" rtlCol="0">
            <a:spAutoFit/>
          </a:bodyPr>
          <a:lstStyle/>
          <a:p>
            <a:r>
              <a:rPr lang="nl-NL" sz="4400" b="1" dirty="0">
                <a:latin typeface="ADLaM Display" panose="02010000000000000000" pitchFamily="2" charset="0"/>
                <a:ea typeface="ADLaM Display" panose="02010000000000000000" pitchFamily="2" charset="0"/>
                <a:cs typeface="ADLaM Display" panose="02010000000000000000" pitchFamily="2" charset="0"/>
              </a:rPr>
              <a:t>Theorie F</a:t>
            </a:r>
          </a:p>
        </p:txBody>
      </p:sp>
      <p:sp>
        <p:nvSpPr>
          <p:cNvPr id="6" name="Tekstvak 5">
            <a:extLst>
              <a:ext uri="{FF2B5EF4-FFF2-40B4-BE49-F238E27FC236}">
                <a16:creationId xmlns:a16="http://schemas.microsoft.com/office/drawing/2014/main" id="{D89F9EC8-7826-508C-7EFC-2E499D58A8AC}"/>
              </a:ext>
            </a:extLst>
          </p:cNvPr>
          <p:cNvSpPr txBox="1"/>
          <p:nvPr/>
        </p:nvSpPr>
        <p:spPr>
          <a:xfrm>
            <a:off x="130182" y="875876"/>
            <a:ext cx="6951338" cy="523220"/>
          </a:xfrm>
          <a:prstGeom prst="rect">
            <a:avLst/>
          </a:prstGeom>
          <a:noFill/>
        </p:spPr>
        <p:txBody>
          <a:bodyPr wrap="square" rtlCol="0">
            <a:spAutoFit/>
          </a:bodyPr>
          <a:lstStyle/>
          <a:p>
            <a:r>
              <a:rPr lang="nl-NL" sz="28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Staafdiagram tekenen</a:t>
            </a:r>
          </a:p>
        </p:txBody>
      </p:sp>
      <p:pic>
        <p:nvPicPr>
          <p:cNvPr id="8" name="Afbeelding 7">
            <a:extLst>
              <a:ext uri="{FF2B5EF4-FFF2-40B4-BE49-F238E27FC236}">
                <a16:creationId xmlns:a16="http://schemas.microsoft.com/office/drawing/2014/main" id="{6BEE753C-ED39-9129-450A-C0170BEA5E34}"/>
              </a:ext>
            </a:extLst>
          </p:cNvPr>
          <p:cNvPicPr>
            <a:picLocks noGrp="1" noRot="1" noChangeAspect="1" noMove="1" noResize="1" noEditPoints="1" noAdjustHandles="1" noChangeArrowheads="1" noChangeShapeType="1" noCrop="1"/>
          </p:cNvPicPr>
          <p:nvPr/>
        </p:nvPicPr>
        <p:blipFill>
          <a:blip r:embed="rId2"/>
          <a:stretch>
            <a:fillRect/>
          </a:stretch>
        </p:blipFill>
        <p:spPr>
          <a:xfrm>
            <a:off x="0" y="1399096"/>
            <a:ext cx="5439378" cy="2575348"/>
          </a:xfrm>
          <a:prstGeom prst="rect">
            <a:avLst/>
          </a:prstGeom>
        </p:spPr>
      </p:pic>
      <p:pic>
        <p:nvPicPr>
          <p:cNvPr id="10" name="Afbeelding 9">
            <a:extLst>
              <a:ext uri="{FF2B5EF4-FFF2-40B4-BE49-F238E27FC236}">
                <a16:creationId xmlns:a16="http://schemas.microsoft.com/office/drawing/2014/main" id="{89555886-EE9A-C637-0D2E-3CD306699568}"/>
              </a:ext>
            </a:extLst>
          </p:cNvPr>
          <p:cNvPicPr>
            <a:picLocks noGrp="1" noRot="1" noChangeAspect="1" noMove="1" noResize="1" noEditPoints="1" noAdjustHandles="1" noChangeArrowheads="1" noChangeShapeType="1" noCrop="1"/>
          </p:cNvPicPr>
          <p:nvPr/>
        </p:nvPicPr>
        <p:blipFill>
          <a:blip r:embed="rId3"/>
          <a:stretch>
            <a:fillRect/>
          </a:stretch>
        </p:blipFill>
        <p:spPr>
          <a:xfrm>
            <a:off x="6182519" y="0"/>
            <a:ext cx="6009482" cy="5982124"/>
          </a:xfrm>
          <a:prstGeom prst="rect">
            <a:avLst/>
          </a:prstGeom>
        </p:spPr>
      </p:pic>
      <p:pic>
        <p:nvPicPr>
          <p:cNvPr id="13" name="Afbeelding 12">
            <a:extLst>
              <a:ext uri="{FF2B5EF4-FFF2-40B4-BE49-F238E27FC236}">
                <a16:creationId xmlns:a16="http://schemas.microsoft.com/office/drawing/2014/main" id="{9BBD7054-3472-A8C9-8ED5-5DDD50E6DC56}"/>
              </a:ext>
            </a:extLst>
          </p:cNvPr>
          <p:cNvPicPr>
            <a:picLocks noChangeAspect="1"/>
          </p:cNvPicPr>
          <p:nvPr/>
        </p:nvPicPr>
        <p:blipFill>
          <a:blip r:embed="rId4"/>
          <a:stretch>
            <a:fillRect/>
          </a:stretch>
        </p:blipFill>
        <p:spPr>
          <a:xfrm>
            <a:off x="8792531" y="5008879"/>
            <a:ext cx="587690" cy="588761"/>
          </a:xfrm>
          <a:prstGeom prst="rect">
            <a:avLst/>
          </a:prstGeom>
          <a:ln>
            <a:solidFill>
              <a:schemeClr val="tx1"/>
            </a:solidFill>
          </a:ln>
        </p:spPr>
      </p:pic>
      <p:pic>
        <p:nvPicPr>
          <p:cNvPr id="14" name="Afbeelding 13">
            <a:extLst>
              <a:ext uri="{FF2B5EF4-FFF2-40B4-BE49-F238E27FC236}">
                <a16:creationId xmlns:a16="http://schemas.microsoft.com/office/drawing/2014/main" id="{F0782AE4-6026-6CC5-9753-F2639F76DCC1}"/>
              </a:ext>
            </a:extLst>
          </p:cNvPr>
          <p:cNvPicPr>
            <a:picLocks noChangeAspect="1"/>
          </p:cNvPicPr>
          <p:nvPr/>
        </p:nvPicPr>
        <p:blipFill>
          <a:blip r:embed="rId4"/>
          <a:stretch>
            <a:fillRect/>
          </a:stretch>
        </p:blipFill>
        <p:spPr>
          <a:xfrm>
            <a:off x="9986584" y="4692015"/>
            <a:ext cx="587690" cy="905625"/>
          </a:xfrm>
          <a:prstGeom prst="rect">
            <a:avLst/>
          </a:prstGeom>
          <a:ln>
            <a:solidFill>
              <a:schemeClr val="tx1"/>
            </a:solidFill>
          </a:ln>
        </p:spPr>
      </p:pic>
      <p:grpSp>
        <p:nvGrpSpPr>
          <p:cNvPr id="16" name="Groep 15">
            <a:extLst>
              <a:ext uri="{FF2B5EF4-FFF2-40B4-BE49-F238E27FC236}">
                <a16:creationId xmlns:a16="http://schemas.microsoft.com/office/drawing/2014/main" id="{E55B2539-8387-ED5D-BA4F-54D7C0CAC400}"/>
              </a:ext>
            </a:extLst>
          </p:cNvPr>
          <p:cNvGrpSpPr/>
          <p:nvPr/>
        </p:nvGrpSpPr>
        <p:grpSpPr>
          <a:xfrm>
            <a:off x="7598479" y="1409256"/>
            <a:ext cx="587690" cy="4188384"/>
            <a:chOff x="7598479" y="1409256"/>
            <a:chExt cx="587690" cy="4188384"/>
          </a:xfrm>
        </p:grpSpPr>
        <p:pic>
          <p:nvPicPr>
            <p:cNvPr id="11" name="Afbeelding 10">
              <a:extLst>
                <a:ext uri="{FF2B5EF4-FFF2-40B4-BE49-F238E27FC236}">
                  <a16:creationId xmlns:a16="http://schemas.microsoft.com/office/drawing/2014/main" id="{C1C4C404-8B0E-7624-6614-4F49E11F662D}"/>
                </a:ext>
              </a:extLst>
            </p:cNvPr>
            <p:cNvPicPr>
              <a:picLocks noChangeAspect="1"/>
            </p:cNvPicPr>
            <p:nvPr/>
          </p:nvPicPr>
          <p:blipFill>
            <a:blip r:embed="rId4"/>
            <a:stretch>
              <a:fillRect/>
            </a:stretch>
          </p:blipFill>
          <p:spPr>
            <a:xfrm>
              <a:off x="7598479" y="1409256"/>
              <a:ext cx="587690" cy="4188384"/>
            </a:xfrm>
            <a:prstGeom prst="rect">
              <a:avLst/>
            </a:prstGeom>
            <a:ln>
              <a:solidFill>
                <a:schemeClr val="tx1"/>
              </a:solidFill>
            </a:ln>
          </p:spPr>
        </p:pic>
        <p:sp>
          <p:nvSpPr>
            <p:cNvPr id="15" name="Rechthoek 14">
              <a:extLst>
                <a:ext uri="{FF2B5EF4-FFF2-40B4-BE49-F238E27FC236}">
                  <a16:creationId xmlns:a16="http://schemas.microsoft.com/office/drawing/2014/main" id="{6FDA7BD8-D574-4A68-0866-6F129129E364}"/>
                </a:ext>
              </a:extLst>
            </p:cNvPr>
            <p:cNvSpPr/>
            <p:nvPr/>
          </p:nvSpPr>
          <p:spPr>
            <a:xfrm>
              <a:off x="7618357" y="4367605"/>
              <a:ext cx="233088" cy="484094"/>
            </a:xfrm>
            <a:prstGeom prst="rect">
              <a:avLst/>
            </a:prstGeom>
            <a:solidFill>
              <a:srgbClr val="FFC976"/>
            </a:solidFill>
            <a:ln>
              <a:solidFill>
                <a:srgbClr val="FFC9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8" name="Groep 17">
            <a:extLst>
              <a:ext uri="{FF2B5EF4-FFF2-40B4-BE49-F238E27FC236}">
                <a16:creationId xmlns:a16="http://schemas.microsoft.com/office/drawing/2014/main" id="{01B862BF-9F9D-F147-78D6-6178ADDCB06C}"/>
              </a:ext>
            </a:extLst>
          </p:cNvPr>
          <p:cNvGrpSpPr/>
          <p:nvPr/>
        </p:nvGrpSpPr>
        <p:grpSpPr>
          <a:xfrm>
            <a:off x="11197870" y="3511550"/>
            <a:ext cx="587690" cy="2086090"/>
            <a:chOff x="11197870" y="3511550"/>
            <a:chExt cx="587690" cy="2086090"/>
          </a:xfrm>
        </p:grpSpPr>
        <p:pic>
          <p:nvPicPr>
            <p:cNvPr id="12" name="Afbeelding 11">
              <a:extLst>
                <a:ext uri="{FF2B5EF4-FFF2-40B4-BE49-F238E27FC236}">
                  <a16:creationId xmlns:a16="http://schemas.microsoft.com/office/drawing/2014/main" id="{02BAE2E6-E51A-0C0F-F61A-8CFE30296471}"/>
                </a:ext>
              </a:extLst>
            </p:cNvPr>
            <p:cNvPicPr>
              <a:picLocks noChangeAspect="1"/>
            </p:cNvPicPr>
            <p:nvPr/>
          </p:nvPicPr>
          <p:blipFill>
            <a:blip r:embed="rId4"/>
            <a:stretch>
              <a:fillRect/>
            </a:stretch>
          </p:blipFill>
          <p:spPr>
            <a:xfrm>
              <a:off x="11197870" y="3511550"/>
              <a:ext cx="587690" cy="2086090"/>
            </a:xfrm>
            <a:prstGeom prst="rect">
              <a:avLst/>
            </a:prstGeom>
            <a:ln>
              <a:solidFill>
                <a:schemeClr val="tx1"/>
              </a:solidFill>
            </a:ln>
          </p:spPr>
        </p:pic>
        <p:sp>
          <p:nvSpPr>
            <p:cNvPr id="17" name="Rechthoek 16">
              <a:extLst>
                <a:ext uri="{FF2B5EF4-FFF2-40B4-BE49-F238E27FC236}">
                  <a16:creationId xmlns:a16="http://schemas.microsoft.com/office/drawing/2014/main" id="{001652B0-CF4E-2ABD-380A-2E63747231F8}"/>
                </a:ext>
              </a:extLst>
            </p:cNvPr>
            <p:cNvSpPr/>
            <p:nvPr/>
          </p:nvSpPr>
          <p:spPr>
            <a:xfrm>
              <a:off x="11219924" y="4819165"/>
              <a:ext cx="233088" cy="484094"/>
            </a:xfrm>
            <a:prstGeom prst="rect">
              <a:avLst/>
            </a:prstGeom>
            <a:solidFill>
              <a:srgbClr val="FFC976"/>
            </a:solidFill>
            <a:ln>
              <a:solidFill>
                <a:srgbClr val="FFC9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9" name="Afbeelding 18">
            <a:extLst>
              <a:ext uri="{FF2B5EF4-FFF2-40B4-BE49-F238E27FC236}">
                <a16:creationId xmlns:a16="http://schemas.microsoft.com/office/drawing/2014/main" id="{C41D43C3-5D59-BED7-76E0-8514687188DD}"/>
              </a:ext>
            </a:extLst>
          </p:cNvPr>
          <p:cNvPicPr/>
          <p:nvPr/>
        </p:nvPicPr>
        <p:blipFill>
          <a:blip r:embed="rId2"/>
          <a:srcRect l="19587" t="45274" r="63402" b="41136"/>
          <a:stretch/>
        </p:blipFill>
        <p:spPr>
          <a:xfrm>
            <a:off x="1067197" y="2511769"/>
            <a:ext cx="925331" cy="350001"/>
          </a:xfrm>
          <a:prstGeom prst="rect">
            <a:avLst/>
          </a:prstGeom>
        </p:spPr>
      </p:pic>
      <p:pic>
        <p:nvPicPr>
          <p:cNvPr id="20" name="Afbeelding 19">
            <a:extLst>
              <a:ext uri="{FF2B5EF4-FFF2-40B4-BE49-F238E27FC236}">
                <a16:creationId xmlns:a16="http://schemas.microsoft.com/office/drawing/2014/main" id="{A620B035-44F7-805E-6A8F-8F2AE8E895BB}"/>
              </a:ext>
            </a:extLst>
          </p:cNvPr>
          <p:cNvPicPr/>
          <p:nvPr/>
        </p:nvPicPr>
        <p:blipFill>
          <a:blip r:embed="rId2"/>
          <a:srcRect l="74488" t="46925" r="8501" b="39485"/>
          <a:stretch/>
        </p:blipFill>
        <p:spPr>
          <a:xfrm>
            <a:off x="4028564" y="2570006"/>
            <a:ext cx="925331" cy="350001"/>
          </a:xfrm>
          <a:prstGeom prst="rect">
            <a:avLst/>
          </a:prstGeom>
        </p:spPr>
      </p:pic>
      <p:pic>
        <p:nvPicPr>
          <p:cNvPr id="21" name="Afbeelding 20">
            <a:extLst>
              <a:ext uri="{FF2B5EF4-FFF2-40B4-BE49-F238E27FC236}">
                <a16:creationId xmlns:a16="http://schemas.microsoft.com/office/drawing/2014/main" id="{04A00431-A9AA-CA28-568E-28E8735E2871}"/>
              </a:ext>
            </a:extLst>
          </p:cNvPr>
          <p:cNvPicPr/>
          <p:nvPr/>
        </p:nvPicPr>
        <p:blipFill>
          <a:blip r:embed="rId2"/>
          <a:srcRect l="56046" t="44613" r="26943" b="41797"/>
          <a:stretch/>
        </p:blipFill>
        <p:spPr>
          <a:xfrm>
            <a:off x="3070112" y="2570006"/>
            <a:ext cx="925331" cy="350001"/>
          </a:xfrm>
          <a:prstGeom prst="rect">
            <a:avLst/>
          </a:prstGeom>
        </p:spPr>
      </p:pic>
      <p:pic>
        <p:nvPicPr>
          <p:cNvPr id="22" name="Afbeelding 21">
            <a:extLst>
              <a:ext uri="{FF2B5EF4-FFF2-40B4-BE49-F238E27FC236}">
                <a16:creationId xmlns:a16="http://schemas.microsoft.com/office/drawing/2014/main" id="{7C49FDE4-D734-5240-07AB-3484588BACB8}"/>
              </a:ext>
            </a:extLst>
          </p:cNvPr>
          <p:cNvPicPr/>
          <p:nvPr/>
        </p:nvPicPr>
        <p:blipFill>
          <a:blip r:embed="rId2"/>
          <a:srcRect l="37858" t="44549" r="45131" b="41861"/>
          <a:stretch/>
        </p:blipFill>
        <p:spPr>
          <a:xfrm>
            <a:off x="2025649" y="2570005"/>
            <a:ext cx="925331" cy="350001"/>
          </a:xfrm>
          <a:prstGeom prst="rect">
            <a:avLst/>
          </a:prstGeom>
        </p:spPr>
      </p:pic>
      <p:pic>
        <p:nvPicPr>
          <p:cNvPr id="23" name="Afbeelding 22">
            <a:extLst>
              <a:ext uri="{FF2B5EF4-FFF2-40B4-BE49-F238E27FC236}">
                <a16:creationId xmlns:a16="http://schemas.microsoft.com/office/drawing/2014/main" id="{9D65C987-02B5-35B0-ECF2-69468D4778A2}"/>
              </a:ext>
            </a:extLst>
          </p:cNvPr>
          <p:cNvPicPr/>
          <p:nvPr/>
        </p:nvPicPr>
        <p:blipFill>
          <a:blip r:embed="rId2"/>
          <a:srcRect l="667" t="42762" r="82322" b="40602"/>
          <a:stretch/>
        </p:blipFill>
        <p:spPr>
          <a:xfrm>
            <a:off x="0" y="2433321"/>
            <a:ext cx="925331" cy="428450"/>
          </a:xfrm>
          <a:prstGeom prst="rect">
            <a:avLst/>
          </a:prstGeom>
        </p:spPr>
      </p:pic>
      <p:sp>
        <p:nvSpPr>
          <p:cNvPr id="24" name="Tekstvak 23">
            <a:extLst>
              <a:ext uri="{FF2B5EF4-FFF2-40B4-BE49-F238E27FC236}">
                <a16:creationId xmlns:a16="http://schemas.microsoft.com/office/drawing/2014/main" id="{93F0505D-7BB9-F1AB-0EAC-EB6DF0FE8A2C}"/>
              </a:ext>
            </a:extLst>
          </p:cNvPr>
          <p:cNvSpPr txBox="1"/>
          <p:nvPr/>
        </p:nvSpPr>
        <p:spPr>
          <a:xfrm>
            <a:off x="170821" y="4316381"/>
            <a:ext cx="5676973" cy="1815882"/>
          </a:xfrm>
          <a:prstGeom prst="rect">
            <a:avLst/>
          </a:prstGeom>
          <a:noFill/>
        </p:spPr>
        <p:txBody>
          <a:bodyPr wrap="square" rtlCol="0">
            <a:spAutoFit/>
          </a:bodyPr>
          <a:lstStyle/>
          <a:p>
            <a:r>
              <a:rPr lang="nl-NL" sz="2800" dirty="0"/>
              <a:t>Eerst zet je de naam van de horizontale as van het staafdiagram. De bovenste rij van de tabel hoort bij de horizontale as.</a:t>
            </a:r>
          </a:p>
        </p:txBody>
      </p:sp>
      <p:sp>
        <p:nvSpPr>
          <p:cNvPr id="25" name="Tekstvak 24">
            <a:extLst>
              <a:ext uri="{FF2B5EF4-FFF2-40B4-BE49-F238E27FC236}">
                <a16:creationId xmlns:a16="http://schemas.microsoft.com/office/drawing/2014/main" id="{B75C5D23-A8F5-47EC-D24C-BA6FF595F6AF}"/>
              </a:ext>
            </a:extLst>
          </p:cNvPr>
          <p:cNvSpPr txBox="1"/>
          <p:nvPr/>
        </p:nvSpPr>
        <p:spPr>
          <a:xfrm>
            <a:off x="170821" y="4320333"/>
            <a:ext cx="5752935" cy="1384995"/>
          </a:xfrm>
          <a:prstGeom prst="rect">
            <a:avLst/>
          </a:prstGeom>
          <a:noFill/>
        </p:spPr>
        <p:txBody>
          <a:bodyPr wrap="square" rtlCol="0">
            <a:spAutoFit/>
          </a:bodyPr>
          <a:lstStyle/>
          <a:p>
            <a:r>
              <a:rPr lang="nl-NL" sz="2800" dirty="0"/>
              <a:t>Daarna zet je de namen van de staven van het staafdiagram op de horizontale as.</a:t>
            </a:r>
          </a:p>
        </p:txBody>
      </p:sp>
      <p:sp>
        <p:nvSpPr>
          <p:cNvPr id="26" name="Tekstvak 25">
            <a:extLst>
              <a:ext uri="{FF2B5EF4-FFF2-40B4-BE49-F238E27FC236}">
                <a16:creationId xmlns:a16="http://schemas.microsoft.com/office/drawing/2014/main" id="{B8B494D1-A5F4-313E-F3A5-2ABCFDD9BC81}"/>
              </a:ext>
            </a:extLst>
          </p:cNvPr>
          <p:cNvSpPr txBox="1"/>
          <p:nvPr/>
        </p:nvSpPr>
        <p:spPr>
          <a:xfrm>
            <a:off x="133975" y="4316381"/>
            <a:ext cx="5676973" cy="1815882"/>
          </a:xfrm>
          <a:prstGeom prst="rect">
            <a:avLst/>
          </a:prstGeom>
          <a:noFill/>
        </p:spPr>
        <p:txBody>
          <a:bodyPr wrap="square" rtlCol="0">
            <a:spAutoFit/>
          </a:bodyPr>
          <a:lstStyle/>
          <a:p>
            <a:r>
              <a:rPr lang="nl-NL" sz="2800" dirty="0"/>
              <a:t>Daarna zet je de naam van de </a:t>
            </a:r>
            <a:r>
              <a:rPr lang="nl-NL" sz="2800" b="1" dirty="0">
                <a:solidFill>
                  <a:srgbClr val="FF0000"/>
                </a:solidFill>
              </a:rPr>
              <a:t>VERTICALE</a:t>
            </a:r>
            <a:r>
              <a:rPr lang="nl-NL" sz="2800" dirty="0"/>
              <a:t> as van het staafdiagram. De onderste rij van de tabel hoort bij de </a:t>
            </a:r>
            <a:r>
              <a:rPr lang="nl-NL" sz="2800" dirty="0">
                <a:solidFill>
                  <a:srgbClr val="FF0000"/>
                </a:solidFill>
              </a:rPr>
              <a:t>verticale</a:t>
            </a:r>
            <a:r>
              <a:rPr lang="nl-NL" sz="2800" dirty="0"/>
              <a:t> as.</a:t>
            </a:r>
          </a:p>
        </p:txBody>
      </p:sp>
      <p:pic>
        <p:nvPicPr>
          <p:cNvPr id="27" name="Afbeelding 26">
            <a:extLst>
              <a:ext uri="{FF2B5EF4-FFF2-40B4-BE49-F238E27FC236}">
                <a16:creationId xmlns:a16="http://schemas.microsoft.com/office/drawing/2014/main" id="{5F3B366B-6E34-B7A5-1670-EF1985AFFA40}"/>
              </a:ext>
            </a:extLst>
          </p:cNvPr>
          <p:cNvPicPr/>
          <p:nvPr/>
        </p:nvPicPr>
        <p:blipFill>
          <a:blip r:embed="rId2"/>
          <a:srcRect l="-382" t="61686" r="83371" b="21678"/>
          <a:stretch/>
        </p:blipFill>
        <p:spPr>
          <a:xfrm>
            <a:off x="14176" y="2997947"/>
            <a:ext cx="925331" cy="428450"/>
          </a:xfrm>
          <a:prstGeom prst="rect">
            <a:avLst/>
          </a:prstGeom>
        </p:spPr>
      </p:pic>
      <p:pic>
        <p:nvPicPr>
          <p:cNvPr id="28" name="Afbeelding 27">
            <a:extLst>
              <a:ext uri="{FF2B5EF4-FFF2-40B4-BE49-F238E27FC236}">
                <a16:creationId xmlns:a16="http://schemas.microsoft.com/office/drawing/2014/main" id="{689B8CEE-156A-F901-9588-5D8AC8EB81A4}"/>
              </a:ext>
            </a:extLst>
          </p:cNvPr>
          <p:cNvPicPr/>
          <p:nvPr/>
        </p:nvPicPr>
        <p:blipFill>
          <a:blip r:embed="rId2"/>
          <a:srcRect l="23597" t="62624" r="67481" b="23786"/>
          <a:stretch/>
        </p:blipFill>
        <p:spPr>
          <a:xfrm>
            <a:off x="1282508" y="3022105"/>
            <a:ext cx="485332" cy="350001"/>
          </a:xfrm>
          <a:prstGeom prst="rect">
            <a:avLst/>
          </a:prstGeom>
        </p:spPr>
      </p:pic>
      <p:pic>
        <p:nvPicPr>
          <p:cNvPr id="29" name="Afbeelding 28">
            <a:extLst>
              <a:ext uri="{FF2B5EF4-FFF2-40B4-BE49-F238E27FC236}">
                <a16:creationId xmlns:a16="http://schemas.microsoft.com/office/drawing/2014/main" id="{28A467C4-3851-F651-079B-E8D737BF1CFE}"/>
              </a:ext>
            </a:extLst>
          </p:cNvPr>
          <p:cNvPicPr/>
          <p:nvPr/>
        </p:nvPicPr>
        <p:blipFill>
          <a:blip r:embed="rId2"/>
          <a:srcRect l="77915" t="62625" r="12840" b="23785"/>
          <a:stretch/>
        </p:blipFill>
        <p:spPr>
          <a:xfrm>
            <a:off x="4226561" y="3022107"/>
            <a:ext cx="502920" cy="350000"/>
          </a:xfrm>
          <a:prstGeom prst="rect">
            <a:avLst/>
          </a:prstGeom>
        </p:spPr>
      </p:pic>
      <p:pic>
        <p:nvPicPr>
          <p:cNvPr id="30" name="Afbeelding 29">
            <a:extLst>
              <a:ext uri="{FF2B5EF4-FFF2-40B4-BE49-F238E27FC236}">
                <a16:creationId xmlns:a16="http://schemas.microsoft.com/office/drawing/2014/main" id="{A348C956-9C01-ABF7-9408-AFA1D8A6637B}"/>
              </a:ext>
            </a:extLst>
          </p:cNvPr>
          <p:cNvPicPr/>
          <p:nvPr/>
        </p:nvPicPr>
        <p:blipFill>
          <a:blip r:embed="rId2"/>
          <a:srcRect l="60715" t="63326" r="31848" b="23084"/>
          <a:stretch/>
        </p:blipFill>
        <p:spPr>
          <a:xfrm>
            <a:off x="3337560" y="3022106"/>
            <a:ext cx="404566" cy="350001"/>
          </a:xfrm>
          <a:prstGeom prst="rect">
            <a:avLst/>
          </a:prstGeom>
        </p:spPr>
      </p:pic>
      <p:pic>
        <p:nvPicPr>
          <p:cNvPr id="31" name="Afbeelding 30">
            <a:extLst>
              <a:ext uri="{FF2B5EF4-FFF2-40B4-BE49-F238E27FC236}">
                <a16:creationId xmlns:a16="http://schemas.microsoft.com/office/drawing/2014/main" id="{5B807C33-D683-3B1D-28F4-E327C2726564}"/>
              </a:ext>
            </a:extLst>
          </p:cNvPr>
          <p:cNvPicPr/>
          <p:nvPr/>
        </p:nvPicPr>
        <p:blipFill>
          <a:blip r:embed="rId2"/>
          <a:srcRect l="42588" t="64544" r="49975" b="21866"/>
          <a:stretch/>
        </p:blipFill>
        <p:spPr>
          <a:xfrm>
            <a:off x="2313234" y="3022105"/>
            <a:ext cx="404566" cy="350001"/>
          </a:xfrm>
          <a:prstGeom prst="rect">
            <a:avLst/>
          </a:prstGeom>
        </p:spPr>
      </p:pic>
      <p:sp>
        <p:nvSpPr>
          <p:cNvPr id="32" name="Tekstvak 31">
            <a:extLst>
              <a:ext uri="{FF2B5EF4-FFF2-40B4-BE49-F238E27FC236}">
                <a16:creationId xmlns:a16="http://schemas.microsoft.com/office/drawing/2014/main" id="{CE3724B4-584A-2207-4A75-BEA192907459}"/>
              </a:ext>
            </a:extLst>
          </p:cNvPr>
          <p:cNvSpPr txBox="1"/>
          <p:nvPr/>
        </p:nvSpPr>
        <p:spPr>
          <a:xfrm>
            <a:off x="112493" y="4320333"/>
            <a:ext cx="5676973" cy="1384995"/>
          </a:xfrm>
          <a:prstGeom prst="rect">
            <a:avLst/>
          </a:prstGeom>
          <a:noFill/>
        </p:spPr>
        <p:txBody>
          <a:bodyPr wrap="square" rtlCol="0">
            <a:spAutoFit/>
          </a:bodyPr>
          <a:lstStyle/>
          <a:p>
            <a:r>
              <a:rPr lang="nl-NL" sz="2800" dirty="0"/>
              <a:t>Teken de staven stap voor stap. Daarna zet je de getallen uit de tabel bovenop de staven.</a:t>
            </a:r>
          </a:p>
        </p:txBody>
      </p:sp>
      <p:pic>
        <p:nvPicPr>
          <p:cNvPr id="33" name="Afbeelding 32">
            <a:extLst>
              <a:ext uri="{FF2B5EF4-FFF2-40B4-BE49-F238E27FC236}">
                <a16:creationId xmlns:a16="http://schemas.microsoft.com/office/drawing/2014/main" id="{9E727A62-0BEE-4F13-B29A-FD7247C15CE2}"/>
              </a:ext>
            </a:extLst>
          </p:cNvPr>
          <p:cNvPicPr/>
          <p:nvPr/>
        </p:nvPicPr>
        <p:blipFill>
          <a:blip r:embed="rId2"/>
          <a:srcRect l="-1638" t="25680" r="84627" b="61826"/>
          <a:stretch/>
        </p:blipFill>
        <p:spPr>
          <a:xfrm>
            <a:off x="-91095" y="2060747"/>
            <a:ext cx="925331" cy="321773"/>
          </a:xfrm>
          <a:prstGeom prst="rect">
            <a:avLst/>
          </a:prstGeom>
        </p:spPr>
      </p:pic>
      <p:sp>
        <p:nvSpPr>
          <p:cNvPr id="34" name="Tekstvak 33">
            <a:extLst>
              <a:ext uri="{FF2B5EF4-FFF2-40B4-BE49-F238E27FC236}">
                <a16:creationId xmlns:a16="http://schemas.microsoft.com/office/drawing/2014/main" id="{111871D3-21CC-86FE-D56C-03B51050BE9B}"/>
              </a:ext>
            </a:extLst>
          </p:cNvPr>
          <p:cNvSpPr txBox="1"/>
          <p:nvPr/>
        </p:nvSpPr>
        <p:spPr>
          <a:xfrm>
            <a:off x="123234" y="4342458"/>
            <a:ext cx="5676973" cy="954107"/>
          </a:xfrm>
          <a:prstGeom prst="rect">
            <a:avLst/>
          </a:prstGeom>
          <a:noFill/>
        </p:spPr>
        <p:txBody>
          <a:bodyPr wrap="square" rtlCol="0">
            <a:spAutoFit/>
          </a:bodyPr>
          <a:lstStyle/>
          <a:p>
            <a:r>
              <a:rPr lang="nl-NL" sz="2800" dirty="0"/>
              <a:t>Als laatste schrijf je de titel van het staafdiagram.</a:t>
            </a:r>
          </a:p>
        </p:txBody>
      </p:sp>
    </p:spTree>
    <p:extLst>
      <p:ext uri="{BB962C8B-B14F-4D97-AF65-F5344CB8AC3E}">
        <p14:creationId xmlns:p14="http://schemas.microsoft.com/office/powerpoint/2010/main" val="401870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par>
                                <p:cTn id="9" presetID="26" presetClass="emph" presetSubtype="0" repeatCount="4000" fill="hold" nodeType="withEffect">
                                  <p:stCondLst>
                                    <p:cond delay="0"/>
                                  </p:stCondLst>
                                  <p:childTnLst>
                                    <p:animEffect transition="out" filter="fade">
                                      <p:cBhvr>
                                        <p:cTn id="10" dur="500" tmFilter="0, 0; .2, .5; .8, .5; 1, 0"/>
                                        <p:tgtEl>
                                          <p:spTgt spid="23"/>
                                        </p:tgtEl>
                                      </p:cBhvr>
                                    </p:animEffect>
                                    <p:animScale>
                                      <p:cBhvr>
                                        <p:cTn id="11" dur="250" autoRev="1" fill="hold"/>
                                        <p:tgtEl>
                                          <p:spTgt spid="23"/>
                                        </p:tgtEl>
                                      </p:cBhvr>
                                      <p:by x="105000" y="105000"/>
                                    </p:animScale>
                                  </p:childTnLst>
                                </p:cTn>
                              </p:par>
                            </p:childTnLst>
                          </p:cTn>
                        </p:par>
                        <p:par>
                          <p:cTn id="12" fill="hold">
                            <p:stCondLst>
                              <p:cond delay="2000"/>
                            </p:stCondLst>
                            <p:childTnLst>
                              <p:par>
                                <p:cTn id="13" presetID="42" presetClass="path" presetSubtype="0" accel="50000" decel="50000" fill="hold" nodeType="afterEffect">
                                  <p:stCondLst>
                                    <p:cond delay="1750"/>
                                  </p:stCondLst>
                                  <p:childTnLst>
                                    <p:animMotion origin="layout" path="M -6.25E-7 -1.11111E-6 L 0.91797 0.50139 " pathEditMode="relative" rAng="0" ptsTypes="AA">
                                      <p:cBhvr>
                                        <p:cTn id="14" dur="2000" fill="hold"/>
                                        <p:tgtEl>
                                          <p:spTgt spid="23"/>
                                        </p:tgtEl>
                                        <p:attrNameLst>
                                          <p:attrName>ppt_x</p:attrName>
                                          <p:attrName>ppt_y</p:attrName>
                                        </p:attrNameLst>
                                      </p:cBhvr>
                                      <p:rCtr x="45898" y="25069"/>
                                    </p:animMotion>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down)">
                                      <p:cBhvr>
                                        <p:cTn id="19" dur="580">
                                          <p:stCondLst>
                                            <p:cond delay="0"/>
                                          </p:stCondLst>
                                        </p:cTn>
                                        <p:tgtEl>
                                          <p:spTgt spid="25"/>
                                        </p:tgtEl>
                                      </p:cBhvr>
                                    </p:animEffect>
                                    <p:anim calcmode="lin" valueType="num">
                                      <p:cBhvr>
                                        <p:cTn id="2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25" dur="26">
                                          <p:stCondLst>
                                            <p:cond delay="650"/>
                                          </p:stCondLst>
                                        </p:cTn>
                                        <p:tgtEl>
                                          <p:spTgt spid="25"/>
                                        </p:tgtEl>
                                      </p:cBhvr>
                                      <p:to x="100000" y="60000"/>
                                    </p:animScale>
                                    <p:animScale>
                                      <p:cBhvr>
                                        <p:cTn id="26" dur="166" decel="50000">
                                          <p:stCondLst>
                                            <p:cond delay="676"/>
                                          </p:stCondLst>
                                        </p:cTn>
                                        <p:tgtEl>
                                          <p:spTgt spid="25"/>
                                        </p:tgtEl>
                                      </p:cBhvr>
                                      <p:to x="100000" y="100000"/>
                                    </p:animScale>
                                    <p:animScale>
                                      <p:cBhvr>
                                        <p:cTn id="27" dur="26">
                                          <p:stCondLst>
                                            <p:cond delay="1312"/>
                                          </p:stCondLst>
                                        </p:cTn>
                                        <p:tgtEl>
                                          <p:spTgt spid="25"/>
                                        </p:tgtEl>
                                      </p:cBhvr>
                                      <p:to x="100000" y="80000"/>
                                    </p:animScale>
                                    <p:animScale>
                                      <p:cBhvr>
                                        <p:cTn id="28" dur="166" decel="50000">
                                          <p:stCondLst>
                                            <p:cond delay="1338"/>
                                          </p:stCondLst>
                                        </p:cTn>
                                        <p:tgtEl>
                                          <p:spTgt spid="25"/>
                                        </p:tgtEl>
                                      </p:cBhvr>
                                      <p:to x="100000" y="100000"/>
                                    </p:animScale>
                                    <p:animScale>
                                      <p:cBhvr>
                                        <p:cTn id="29" dur="26">
                                          <p:stCondLst>
                                            <p:cond delay="1642"/>
                                          </p:stCondLst>
                                        </p:cTn>
                                        <p:tgtEl>
                                          <p:spTgt spid="25"/>
                                        </p:tgtEl>
                                      </p:cBhvr>
                                      <p:to x="100000" y="90000"/>
                                    </p:animScale>
                                    <p:animScale>
                                      <p:cBhvr>
                                        <p:cTn id="30" dur="166" decel="50000">
                                          <p:stCondLst>
                                            <p:cond delay="1668"/>
                                          </p:stCondLst>
                                        </p:cTn>
                                        <p:tgtEl>
                                          <p:spTgt spid="25"/>
                                        </p:tgtEl>
                                      </p:cBhvr>
                                      <p:to x="100000" y="100000"/>
                                    </p:animScale>
                                    <p:animScale>
                                      <p:cBhvr>
                                        <p:cTn id="31" dur="26">
                                          <p:stCondLst>
                                            <p:cond delay="1808"/>
                                          </p:stCondLst>
                                        </p:cTn>
                                        <p:tgtEl>
                                          <p:spTgt spid="25"/>
                                        </p:tgtEl>
                                      </p:cBhvr>
                                      <p:to x="100000" y="95000"/>
                                    </p:animScale>
                                    <p:animScale>
                                      <p:cBhvr>
                                        <p:cTn id="32" dur="166" decel="50000">
                                          <p:stCondLst>
                                            <p:cond delay="1834"/>
                                          </p:stCondLst>
                                        </p:cTn>
                                        <p:tgtEl>
                                          <p:spTgt spid="25"/>
                                        </p:tgtEl>
                                      </p:cBhvr>
                                      <p:to x="100000" y="100000"/>
                                    </p:animScale>
                                  </p:childTnLst>
                                </p:cTn>
                              </p:par>
                              <p:par>
                                <p:cTn id="33" presetID="1" presetClass="exit" presetSubtype="0" fill="hold" grpId="1" nodeType="withEffect">
                                  <p:stCondLst>
                                    <p:cond delay="0"/>
                                  </p:stCondLst>
                                  <p:childTnLst>
                                    <p:set>
                                      <p:cBhvr>
                                        <p:cTn id="34" dur="1" fill="hold">
                                          <p:stCondLst>
                                            <p:cond delay="0"/>
                                          </p:stCondLst>
                                        </p:cTn>
                                        <p:tgtEl>
                                          <p:spTgt spid="24"/>
                                        </p:tgtEl>
                                        <p:attrNameLst>
                                          <p:attrName>style.visibility</p:attrName>
                                        </p:attrNameLst>
                                      </p:cBhvr>
                                      <p:to>
                                        <p:strVal val="hidden"/>
                                      </p:to>
                                    </p:set>
                                  </p:childTnLst>
                                </p:cTn>
                              </p:par>
                              <p:par>
                                <p:cTn id="35" presetID="26" presetClass="emph" presetSubtype="0" repeatCount="3000" fill="hold" nodeType="withEffect">
                                  <p:stCondLst>
                                    <p:cond delay="0"/>
                                  </p:stCondLst>
                                  <p:childTnLst>
                                    <p:animEffect transition="out" filter="fade">
                                      <p:cBhvr>
                                        <p:cTn id="36" dur="500" tmFilter="0, 0; .2, .5; .8, .5; 1, 0"/>
                                        <p:tgtEl>
                                          <p:spTgt spid="22"/>
                                        </p:tgtEl>
                                      </p:cBhvr>
                                    </p:animEffect>
                                    <p:animScale>
                                      <p:cBhvr>
                                        <p:cTn id="37" dur="250" autoRev="1" fill="hold"/>
                                        <p:tgtEl>
                                          <p:spTgt spid="22"/>
                                        </p:tgtEl>
                                      </p:cBhvr>
                                      <p:by x="105000" y="105000"/>
                                    </p:animScale>
                                  </p:childTnLst>
                                </p:cTn>
                              </p:par>
                              <p:par>
                                <p:cTn id="38" presetID="26" presetClass="emph" presetSubtype="0" repeatCount="3000" fill="hold" nodeType="withEffect">
                                  <p:stCondLst>
                                    <p:cond delay="0"/>
                                  </p:stCondLst>
                                  <p:childTnLst>
                                    <p:animEffect transition="out" filter="fade">
                                      <p:cBhvr>
                                        <p:cTn id="39" dur="500" tmFilter="0, 0; .2, .5; .8, .5; 1, 0"/>
                                        <p:tgtEl>
                                          <p:spTgt spid="19"/>
                                        </p:tgtEl>
                                      </p:cBhvr>
                                    </p:animEffect>
                                    <p:animScale>
                                      <p:cBhvr>
                                        <p:cTn id="40" dur="250" autoRev="1" fill="hold"/>
                                        <p:tgtEl>
                                          <p:spTgt spid="19"/>
                                        </p:tgtEl>
                                      </p:cBhvr>
                                      <p:by x="105000" y="105000"/>
                                    </p:animScale>
                                  </p:childTnLst>
                                </p:cTn>
                              </p:par>
                              <p:par>
                                <p:cTn id="41" presetID="26" presetClass="emph" presetSubtype="0" repeatCount="3000" fill="hold" nodeType="withEffect">
                                  <p:stCondLst>
                                    <p:cond delay="0"/>
                                  </p:stCondLst>
                                  <p:childTnLst>
                                    <p:animEffect transition="out" filter="fade">
                                      <p:cBhvr>
                                        <p:cTn id="42" dur="500" tmFilter="0, 0; .2, .5; .8, .5; 1, 0"/>
                                        <p:tgtEl>
                                          <p:spTgt spid="21"/>
                                        </p:tgtEl>
                                      </p:cBhvr>
                                    </p:animEffect>
                                    <p:animScale>
                                      <p:cBhvr>
                                        <p:cTn id="43" dur="250" autoRev="1" fill="hold"/>
                                        <p:tgtEl>
                                          <p:spTgt spid="21"/>
                                        </p:tgtEl>
                                      </p:cBhvr>
                                      <p:by x="105000" y="105000"/>
                                    </p:animScale>
                                  </p:childTnLst>
                                </p:cTn>
                              </p:par>
                              <p:par>
                                <p:cTn id="44" presetID="26" presetClass="emph" presetSubtype="0" repeatCount="3000" fill="hold" nodeType="withEffect">
                                  <p:stCondLst>
                                    <p:cond delay="0"/>
                                  </p:stCondLst>
                                  <p:childTnLst>
                                    <p:animEffect transition="out" filter="fade">
                                      <p:cBhvr>
                                        <p:cTn id="45" dur="500" tmFilter="0, 0; .2, .5; .8, .5; 1, 0"/>
                                        <p:tgtEl>
                                          <p:spTgt spid="20"/>
                                        </p:tgtEl>
                                      </p:cBhvr>
                                    </p:animEffect>
                                    <p:animScale>
                                      <p:cBhvr>
                                        <p:cTn id="46" dur="250" autoRev="1" fill="hold"/>
                                        <p:tgtEl>
                                          <p:spTgt spid="20"/>
                                        </p:tgtEl>
                                      </p:cBhvr>
                                      <p:by x="105000" y="105000"/>
                                    </p:animScale>
                                  </p:childTnLst>
                                </p:cTn>
                              </p:par>
                            </p:childTnLst>
                          </p:cTn>
                        </p:par>
                        <p:par>
                          <p:cTn id="47" fill="hold">
                            <p:stCondLst>
                              <p:cond delay="2000"/>
                            </p:stCondLst>
                            <p:childTnLst>
                              <p:par>
                                <p:cTn id="48" presetID="42" presetClass="path" presetSubtype="0" accel="50000" decel="50000" fill="hold" nodeType="afterEffect">
                                  <p:stCondLst>
                                    <p:cond delay="0"/>
                                  </p:stCondLst>
                                  <p:childTnLst>
                                    <p:animMotion origin="layout" path="M 3.54167E-6 -1.48148E-6 L 0.54401 0.45093 " pathEditMode="relative" rAng="0" ptsTypes="AA">
                                      <p:cBhvr>
                                        <p:cTn id="49" dur="2000" fill="hold"/>
                                        <p:tgtEl>
                                          <p:spTgt spid="22"/>
                                        </p:tgtEl>
                                        <p:attrNameLst>
                                          <p:attrName>ppt_x</p:attrName>
                                          <p:attrName>ppt_y</p:attrName>
                                        </p:attrNameLst>
                                      </p:cBhvr>
                                      <p:rCtr x="27201" y="22546"/>
                                    </p:animMotion>
                                  </p:childTnLst>
                                </p:cTn>
                              </p:par>
                              <p:par>
                                <p:cTn id="50" presetID="42" presetClass="path" presetSubtype="0" accel="50000" decel="50000" fill="hold" nodeType="withEffect">
                                  <p:stCondLst>
                                    <p:cond delay="250"/>
                                  </p:stCondLst>
                                  <p:childTnLst>
                                    <p:animMotion origin="layout" path="M -6.25E-7 3.33333E-6 L 0.51862 0.45092 " pathEditMode="relative" rAng="0" ptsTypes="AA">
                                      <p:cBhvr>
                                        <p:cTn id="51" dur="3000" fill="hold"/>
                                        <p:tgtEl>
                                          <p:spTgt spid="19"/>
                                        </p:tgtEl>
                                        <p:attrNameLst>
                                          <p:attrName>ppt_x</p:attrName>
                                          <p:attrName>ppt_y</p:attrName>
                                        </p:attrNameLst>
                                      </p:cBhvr>
                                      <p:rCtr x="25924" y="22546"/>
                                    </p:animMotion>
                                  </p:childTnLst>
                                </p:cTn>
                              </p:par>
                              <p:par>
                                <p:cTn id="52" presetID="42" presetClass="path" presetSubtype="0" accel="50000" decel="50000" fill="hold" nodeType="withEffect">
                                  <p:stCondLst>
                                    <p:cond delay="250"/>
                                  </p:stCondLst>
                                  <p:childTnLst>
                                    <p:animMotion origin="layout" path="M -3.54167E-6 -1.48148E-6 L 0.55743 0.4456 " pathEditMode="relative" rAng="0" ptsTypes="AA">
                                      <p:cBhvr>
                                        <p:cTn id="53" dur="2000" fill="hold"/>
                                        <p:tgtEl>
                                          <p:spTgt spid="21"/>
                                        </p:tgtEl>
                                        <p:attrNameLst>
                                          <p:attrName>ppt_x</p:attrName>
                                          <p:attrName>ppt_y</p:attrName>
                                        </p:attrNameLst>
                                      </p:cBhvr>
                                      <p:rCtr x="27865" y="22269"/>
                                    </p:animMotion>
                                  </p:childTnLst>
                                </p:cTn>
                              </p:par>
                              <p:par>
                                <p:cTn id="54" presetID="42" presetClass="path" presetSubtype="0" accel="50000" decel="50000" fill="hold" nodeType="withEffect">
                                  <p:stCondLst>
                                    <p:cond delay="250"/>
                                  </p:stCondLst>
                                  <p:childTnLst>
                                    <p:animMotion origin="layout" path="M 6.25E-7 -1.48148E-6 L 0.58008 0.45093 " pathEditMode="relative" rAng="0" ptsTypes="AA">
                                      <p:cBhvr>
                                        <p:cTn id="55" dur="2000" fill="hold"/>
                                        <p:tgtEl>
                                          <p:spTgt spid="20"/>
                                        </p:tgtEl>
                                        <p:attrNameLst>
                                          <p:attrName>ppt_x</p:attrName>
                                          <p:attrName>ppt_y</p:attrName>
                                        </p:attrNameLst>
                                      </p:cBhvr>
                                      <p:rCtr x="28997" y="22546"/>
                                    </p:animMotion>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additive="base">
                                        <p:cTn id="60" dur="500" fill="hold"/>
                                        <p:tgtEl>
                                          <p:spTgt spid="26"/>
                                        </p:tgtEl>
                                        <p:attrNameLst>
                                          <p:attrName>ppt_x</p:attrName>
                                        </p:attrNameLst>
                                      </p:cBhvr>
                                      <p:tavLst>
                                        <p:tav tm="0">
                                          <p:val>
                                            <p:strVal val="#ppt_x"/>
                                          </p:val>
                                        </p:tav>
                                        <p:tav tm="100000">
                                          <p:val>
                                            <p:strVal val="#ppt_x"/>
                                          </p:val>
                                        </p:tav>
                                      </p:tavLst>
                                    </p:anim>
                                    <p:anim calcmode="lin" valueType="num">
                                      <p:cBhvr additive="base">
                                        <p:cTn id="61" dur="500" fill="hold"/>
                                        <p:tgtEl>
                                          <p:spTgt spid="26"/>
                                        </p:tgtEl>
                                        <p:attrNameLst>
                                          <p:attrName>ppt_y</p:attrName>
                                        </p:attrNameLst>
                                      </p:cBhvr>
                                      <p:tavLst>
                                        <p:tav tm="0">
                                          <p:val>
                                            <p:strVal val="1+#ppt_h/2"/>
                                          </p:val>
                                        </p:tav>
                                        <p:tav tm="100000">
                                          <p:val>
                                            <p:strVal val="#ppt_y"/>
                                          </p:val>
                                        </p:tav>
                                      </p:tavLst>
                                    </p:anim>
                                  </p:childTnLst>
                                </p:cTn>
                              </p:par>
                            </p:childTnLst>
                          </p:cTn>
                        </p:par>
                        <p:par>
                          <p:cTn id="62" fill="hold">
                            <p:stCondLst>
                              <p:cond delay="500"/>
                            </p:stCondLst>
                            <p:childTnLst>
                              <p:par>
                                <p:cTn id="63" presetID="1" presetClass="exit" presetSubtype="0" fill="hold" grpId="1" nodeType="afterEffect">
                                  <p:stCondLst>
                                    <p:cond delay="0"/>
                                  </p:stCondLst>
                                  <p:childTnLst>
                                    <p:set>
                                      <p:cBhvr>
                                        <p:cTn id="64" dur="1" fill="hold">
                                          <p:stCondLst>
                                            <p:cond delay="0"/>
                                          </p:stCondLst>
                                        </p:cTn>
                                        <p:tgtEl>
                                          <p:spTgt spid="25"/>
                                        </p:tgtEl>
                                        <p:attrNameLst>
                                          <p:attrName>style.visibility</p:attrName>
                                        </p:attrNameLst>
                                      </p:cBhvr>
                                      <p:to>
                                        <p:strVal val="hidden"/>
                                      </p:to>
                                    </p:set>
                                  </p:childTnLst>
                                </p:cTn>
                              </p:par>
                              <p:par>
                                <p:cTn id="65" presetID="26" presetClass="emph" presetSubtype="0" repeatCount="4000" fill="hold" nodeType="withEffect">
                                  <p:stCondLst>
                                    <p:cond delay="0"/>
                                  </p:stCondLst>
                                  <p:childTnLst>
                                    <p:animEffect transition="out" filter="fade">
                                      <p:cBhvr>
                                        <p:cTn id="66" dur="500" tmFilter="0, 0; .2, .5; .8, .5; 1, 0"/>
                                        <p:tgtEl>
                                          <p:spTgt spid="27"/>
                                        </p:tgtEl>
                                      </p:cBhvr>
                                    </p:animEffect>
                                    <p:animScale>
                                      <p:cBhvr>
                                        <p:cTn id="67" dur="250" autoRev="1" fill="hold"/>
                                        <p:tgtEl>
                                          <p:spTgt spid="27"/>
                                        </p:tgtEl>
                                      </p:cBhvr>
                                      <p:by x="105000" y="105000"/>
                                    </p:animScale>
                                  </p:childTnLst>
                                </p:cTn>
                              </p:par>
                            </p:childTnLst>
                          </p:cTn>
                        </p:par>
                        <p:par>
                          <p:cTn id="68" fill="hold">
                            <p:stCondLst>
                              <p:cond delay="2500"/>
                            </p:stCondLst>
                            <p:childTnLst>
                              <p:par>
                                <p:cTn id="69" presetID="42" presetClass="path" presetSubtype="0" accel="50000" decel="50000" fill="hold" nodeType="afterEffect">
                                  <p:stCondLst>
                                    <p:cond delay="1750"/>
                                  </p:stCondLst>
                                  <p:childTnLst>
                                    <p:animMotion origin="layout" path="M -2.5E-6 2.96296E-6 L 0.49297 -0.34051 " pathEditMode="relative" rAng="0" ptsTypes="AA">
                                      <p:cBhvr>
                                        <p:cTn id="70" dur="2000" fill="hold"/>
                                        <p:tgtEl>
                                          <p:spTgt spid="27"/>
                                        </p:tgtEl>
                                        <p:attrNameLst>
                                          <p:attrName>ppt_x</p:attrName>
                                          <p:attrName>ppt_y</p:attrName>
                                        </p:attrNameLst>
                                      </p:cBhvr>
                                      <p:rCtr x="24648" y="-17037"/>
                                    </p:animMotion>
                                  </p:childTnLst>
                                </p:cTn>
                              </p:par>
                              <p:par>
                                <p:cTn id="71" presetID="8" presetClass="emph" presetSubtype="0" fill="hold" nodeType="withEffect">
                                  <p:stCondLst>
                                    <p:cond delay="1750"/>
                                  </p:stCondLst>
                                  <p:childTnLst>
                                    <p:animRot by="-5400000">
                                      <p:cBhvr>
                                        <p:cTn id="72" dur="2000" fill="hold"/>
                                        <p:tgtEl>
                                          <p:spTgt spid="27"/>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2"/>
                                        </p:tgtEl>
                                        <p:attrNameLst>
                                          <p:attrName>style.visibility</p:attrName>
                                        </p:attrNameLst>
                                      </p:cBhvr>
                                      <p:to>
                                        <p:strVal val="visible"/>
                                      </p:to>
                                    </p:set>
                                    <p:anim calcmode="lin" valueType="num">
                                      <p:cBhvr additive="base">
                                        <p:cTn id="77" dur="500" fill="hold"/>
                                        <p:tgtEl>
                                          <p:spTgt spid="32"/>
                                        </p:tgtEl>
                                        <p:attrNameLst>
                                          <p:attrName>ppt_x</p:attrName>
                                        </p:attrNameLst>
                                      </p:cBhvr>
                                      <p:tavLst>
                                        <p:tav tm="0">
                                          <p:val>
                                            <p:strVal val="#ppt_x"/>
                                          </p:val>
                                        </p:tav>
                                        <p:tav tm="100000">
                                          <p:val>
                                            <p:strVal val="#ppt_x"/>
                                          </p:val>
                                        </p:tav>
                                      </p:tavLst>
                                    </p:anim>
                                    <p:anim calcmode="lin" valueType="num">
                                      <p:cBhvr additive="base">
                                        <p:cTn id="78" dur="500" fill="hold"/>
                                        <p:tgtEl>
                                          <p:spTgt spid="32"/>
                                        </p:tgtEl>
                                        <p:attrNameLst>
                                          <p:attrName>ppt_y</p:attrName>
                                        </p:attrNameLst>
                                      </p:cBhvr>
                                      <p:tavLst>
                                        <p:tav tm="0">
                                          <p:val>
                                            <p:strVal val="1+#ppt_h/2"/>
                                          </p:val>
                                        </p:tav>
                                        <p:tav tm="100000">
                                          <p:val>
                                            <p:strVal val="#ppt_y"/>
                                          </p:val>
                                        </p:tav>
                                      </p:tavLst>
                                    </p:anim>
                                  </p:childTnLst>
                                </p:cTn>
                              </p:par>
                              <p:par>
                                <p:cTn id="79" presetID="1" presetClass="exit"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hidden"/>
                                      </p:to>
                                    </p:set>
                                  </p:childTnLst>
                                </p:cTn>
                              </p:par>
                            </p:childTnLst>
                          </p:cTn>
                        </p:par>
                        <p:par>
                          <p:cTn id="81" fill="hold">
                            <p:stCondLst>
                              <p:cond delay="500"/>
                            </p:stCondLst>
                            <p:childTnLst>
                              <p:par>
                                <p:cTn id="82" presetID="22" presetClass="entr" presetSubtype="4" fill="hold" nodeType="afterEffect">
                                  <p:stCondLst>
                                    <p:cond delay="0"/>
                                  </p:stCondLst>
                                  <p:childTnLst>
                                    <p:set>
                                      <p:cBhvr>
                                        <p:cTn id="83" dur="1" fill="hold">
                                          <p:stCondLst>
                                            <p:cond delay="0"/>
                                          </p:stCondLst>
                                        </p:cTn>
                                        <p:tgtEl>
                                          <p:spTgt spid="16"/>
                                        </p:tgtEl>
                                        <p:attrNameLst>
                                          <p:attrName>style.visibility</p:attrName>
                                        </p:attrNameLst>
                                      </p:cBhvr>
                                      <p:to>
                                        <p:strVal val="visible"/>
                                      </p:to>
                                    </p:set>
                                    <p:animEffect transition="in" filter="wipe(down)">
                                      <p:cBhvr>
                                        <p:cTn id="84" dur="500"/>
                                        <p:tgtEl>
                                          <p:spTgt spid="16"/>
                                        </p:tgtEl>
                                      </p:cBhvr>
                                    </p:animEffect>
                                  </p:childTnLst>
                                </p:cTn>
                              </p:par>
                            </p:childTnLst>
                          </p:cTn>
                        </p:par>
                        <p:par>
                          <p:cTn id="85" fill="hold">
                            <p:stCondLst>
                              <p:cond delay="1000"/>
                            </p:stCondLst>
                            <p:childTnLst>
                              <p:par>
                                <p:cTn id="86" presetID="22" presetClass="entr" presetSubtype="4" fill="hold" nodeType="after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wipe(down)">
                                      <p:cBhvr>
                                        <p:cTn id="88" dur="500"/>
                                        <p:tgtEl>
                                          <p:spTgt spid="13"/>
                                        </p:tgtEl>
                                      </p:cBhvr>
                                    </p:animEffect>
                                  </p:childTnLst>
                                </p:cTn>
                              </p:par>
                            </p:childTnLst>
                          </p:cTn>
                        </p:par>
                        <p:par>
                          <p:cTn id="89" fill="hold">
                            <p:stCondLst>
                              <p:cond delay="1500"/>
                            </p:stCondLst>
                            <p:childTnLst>
                              <p:par>
                                <p:cTn id="90" presetID="22" presetClass="entr" presetSubtype="4" fill="hold" nodeType="after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wipe(down)">
                                      <p:cBhvr>
                                        <p:cTn id="92" dur="500"/>
                                        <p:tgtEl>
                                          <p:spTgt spid="14"/>
                                        </p:tgtEl>
                                      </p:cBhvr>
                                    </p:animEffect>
                                  </p:childTnLst>
                                </p:cTn>
                              </p:par>
                            </p:childTnLst>
                          </p:cTn>
                        </p:par>
                        <p:par>
                          <p:cTn id="93" fill="hold">
                            <p:stCondLst>
                              <p:cond delay="2000"/>
                            </p:stCondLst>
                            <p:childTnLst>
                              <p:par>
                                <p:cTn id="94" presetID="22" presetClass="entr" presetSubtype="4" fill="hold"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wipe(down)">
                                      <p:cBhvr>
                                        <p:cTn id="96" dur="500"/>
                                        <p:tgtEl>
                                          <p:spTgt spid="18"/>
                                        </p:tgtEl>
                                      </p:cBhvr>
                                    </p:animEffect>
                                  </p:childTnLst>
                                </p:cTn>
                              </p:par>
                            </p:childTnLst>
                          </p:cTn>
                        </p:par>
                        <p:par>
                          <p:cTn id="97" fill="hold">
                            <p:stCondLst>
                              <p:cond delay="2500"/>
                            </p:stCondLst>
                            <p:childTnLst>
                              <p:par>
                                <p:cTn id="98" presetID="26" presetClass="emph" presetSubtype="0" repeatCount="3000" fill="hold" nodeType="afterEffect">
                                  <p:stCondLst>
                                    <p:cond delay="0"/>
                                  </p:stCondLst>
                                  <p:childTnLst>
                                    <p:animEffect transition="out" filter="fade">
                                      <p:cBhvr>
                                        <p:cTn id="99" dur="500" tmFilter="0, 0; .2, .5; .8, .5; 1, 0"/>
                                        <p:tgtEl>
                                          <p:spTgt spid="31"/>
                                        </p:tgtEl>
                                      </p:cBhvr>
                                    </p:animEffect>
                                    <p:animScale>
                                      <p:cBhvr>
                                        <p:cTn id="100" dur="250" autoRev="1" fill="hold"/>
                                        <p:tgtEl>
                                          <p:spTgt spid="31"/>
                                        </p:tgtEl>
                                      </p:cBhvr>
                                      <p:by x="105000" y="105000"/>
                                    </p:animScale>
                                  </p:childTnLst>
                                </p:cTn>
                              </p:par>
                              <p:par>
                                <p:cTn id="101" presetID="26" presetClass="emph" presetSubtype="0" repeatCount="3000" fill="hold" nodeType="withEffect">
                                  <p:stCondLst>
                                    <p:cond delay="0"/>
                                  </p:stCondLst>
                                  <p:childTnLst>
                                    <p:animEffect transition="out" filter="fade">
                                      <p:cBhvr>
                                        <p:cTn id="102" dur="500" tmFilter="0, 0; .2, .5; .8, .5; 1, 0"/>
                                        <p:tgtEl>
                                          <p:spTgt spid="28"/>
                                        </p:tgtEl>
                                      </p:cBhvr>
                                    </p:animEffect>
                                    <p:animScale>
                                      <p:cBhvr>
                                        <p:cTn id="103" dur="250" autoRev="1" fill="hold"/>
                                        <p:tgtEl>
                                          <p:spTgt spid="28"/>
                                        </p:tgtEl>
                                      </p:cBhvr>
                                      <p:by x="105000" y="105000"/>
                                    </p:animScale>
                                  </p:childTnLst>
                                </p:cTn>
                              </p:par>
                              <p:par>
                                <p:cTn id="104" presetID="26" presetClass="emph" presetSubtype="0" repeatCount="3000" fill="hold" nodeType="withEffect">
                                  <p:stCondLst>
                                    <p:cond delay="0"/>
                                  </p:stCondLst>
                                  <p:childTnLst>
                                    <p:animEffect transition="out" filter="fade">
                                      <p:cBhvr>
                                        <p:cTn id="105" dur="500" tmFilter="0, 0; .2, .5; .8, .5; 1, 0"/>
                                        <p:tgtEl>
                                          <p:spTgt spid="30"/>
                                        </p:tgtEl>
                                      </p:cBhvr>
                                    </p:animEffect>
                                    <p:animScale>
                                      <p:cBhvr>
                                        <p:cTn id="106" dur="250" autoRev="1" fill="hold"/>
                                        <p:tgtEl>
                                          <p:spTgt spid="30"/>
                                        </p:tgtEl>
                                      </p:cBhvr>
                                      <p:by x="105000" y="105000"/>
                                    </p:animScale>
                                  </p:childTnLst>
                                </p:cTn>
                              </p:par>
                              <p:par>
                                <p:cTn id="107" presetID="26" presetClass="emph" presetSubtype="0" repeatCount="3000" fill="hold" nodeType="withEffect">
                                  <p:stCondLst>
                                    <p:cond delay="0"/>
                                  </p:stCondLst>
                                  <p:childTnLst>
                                    <p:animEffect transition="out" filter="fade">
                                      <p:cBhvr>
                                        <p:cTn id="108" dur="500" tmFilter="0, 0; .2, .5; .8, .5; 1, 0"/>
                                        <p:tgtEl>
                                          <p:spTgt spid="29"/>
                                        </p:tgtEl>
                                      </p:cBhvr>
                                    </p:animEffect>
                                    <p:animScale>
                                      <p:cBhvr>
                                        <p:cTn id="109" dur="250" autoRev="1" fill="hold"/>
                                        <p:tgtEl>
                                          <p:spTgt spid="29"/>
                                        </p:tgtEl>
                                      </p:cBhvr>
                                      <p:by x="105000" y="105000"/>
                                    </p:animScale>
                                  </p:childTnLst>
                                </p:cTn>
                              </p:par>
                            </p:childTnLst>
                          </p:cTn>
                        </p:par>
                        <p:par>
                          <p:cTn id="110" fill="hold">
                            <p:stCondLst>
                              <p:cond delay="4000"/>
                            </p:stCondLst>
                            <p:childTnLst>
                              <p:par>
                                <p:cTn id="111" presetID="42" presetClass="path" presetSubtype="0" accel="50000" decel="50000" fill="hold" nodeType="afterEffect">
                                  <p:stCondLst>
                                    <p:cond delay="0"/>
                                  </p:stCondLst>
                                  <p:childTnLst>
                                    <p:animMotion origin="layout" path="M 2.77556E-17 -3.7037E-6 L 0.54049 0.23658 " pathEditMode="relative" rAng="0" ptsTypes="AA">
                                      <p:cBhvr>
                                        <p:cTn id="112" dur="2000" fill="hold"/>
                                        <p:tgtEl>
                                          <p:spTgt spid="31"/>
                                        </p:tgtEl>
                                        <p:attrNameLst>
                                          <p:attrName>ppt_x</p:attrName>
                                          <p:attrName>ppt_y</p:attrName>
                                        </p:attrNameLst>
                                      </p:cBhvr>
                                      <p:rCtr x="27018" y="11829"/>
                                    </p:animMotion>
                                  </p:childTnLst>
                                </p:cTn>
                              </p:par>
                              <p:par>
                                <p:cTn id="113" presetID="42" presetClass="path" presetSubtype="0" accel="50000" decel="50000" fill="hold" nodeType="withEffect">
                                  <p:stCondLst>
                                    <p:cond delay="250"/>
                                  </p:stCondLst>
                                  <p:childTnLst>
                                    <p:animMotion origin="layout" path="M -2.08333E-7 -3.7037E-6 L 0.51927 -0.29814 " pathEditMode="relative" rAng="0" ptsTypes="AA">
                                      <p:cBhvr>
                                        <p:cTn id="114" dur="3000" fill="hold"/>
                                        <p:tgtEl>
                                          <p:spTgt spid="28"/>
                                        </p:tgtEl>
                                        <p:attrNameLst>
                                          <p:attrName>ppt_x</p:attrName>
                                          <p:attrName>ppt_y</p:attrName>
                                        </p:attrNameLst>
                                      </p:cBhvr>
                                      <p:rCtr x="25964" y="-14907"/>
                                    </p:animMotion>
                                  </p:childTnLst>
                                </p:cTn>
                              </p:par>
                              <p:par>
                                <p:cTn id="115" presetID="42" presetClass="path" presetSubtype="0" accel="50000" decel="50000" fill="hold" nodeType="withEffect">
                                  <p:stCondLst>
                                    <p:cond delay="250"/>
                                  </p:stCondLst>
                                  <p:childTnLst>
                                    <p:animMotion origin="layout" path="M -4.375E-6 -3.7037E-6 L 0.55196 0.18959 " pathEditMode="relative" rAng="0" ptsTypes="AA">
                                      <p:cBhvr>
                                        <p:cTn id="116" dur="2000" fill="hold"/>
                                        <p:tgtEl>
                                          <p:spTgt spid="30"/>
                                        </p:tgtEl>
                                        <p:attrNameLst>
                                          <p:attrName>ppt_x</p:attrName>
                                          <p:attrName>ppt_y</p:attrName>
                                        </p:attrNameLst>
                                      </p:cBhvr>
                                      <p:rCtr x="27591" y="9468"/>
                                    </p:animMotion>
                                  </p:childTnLst>
                                </p:cTn>
                              </p:par>
                              <p:par>
                                <p:cTn id="117" presetID="42" presetClass="path" presetSubtype="0" accel="50000" decel="50000" fill="hold" nodeType="withEffect">
                                  <p:stCondLst>
                                    <p:cond delay="250"/>
                                  </p:stCondLst>
                                  <p:childTnLst>
                                    <p:animMotion origin="layout" path="M 2.5E-6 -3.7037E-6 L 0.57422 0.01528 " pathEditMode="relative" rAng="0" ptsTypes="AA">
                                      <p:cBhvr>
                                        <p:cTn id="118" dur="2000" fill="hold"/>
                                        <p:tgtEl>
                                          <p:spTgt spid="29"/>
                                        </p:tgtEl>
                                        <p:attrNameLst>
                                          <p:attrName>ppt_x</p:attrName>
                                          <p:attrName>ppt_y</p:attrName>
                                        </p:attrNameLst>
                                      </p:cBhvr>
                                      <p:rCtr x="28711" y="764"/>
                                    </p:animMotion>
                                  </p:childTnLst>
                                </p:cTn>
                              </p:par>
                            </p:childTnLst>
                          </p:cTn>
                        </p:par>
                      </p:childTnLst>
                    </p:cTn>
                  </p:par>
                  <p:par>
                    <p:cTn id="119" fill="hold">
                      <p:stCondLst>
                        <p:cond delay="indefinite"/>
                      </p:stCondLst>
                      <p:childTnLst>
                        <p:par>
                          <p:cTn id="120" fill="hold">
                            <p:stCondLst>
                              <p:cond delay="0"/>
                            </p:stCondLst>
                            <p:childTnLst>
                              <p:par>
                                <p:cTn id="121" presetID="2" presetClass="entr" presetSubtype="4" fill="hold" grpId="0" nodeType="clickEffect">
                                  <p:stCondLst>
                                    <p:cond delay="0"/>
                                  </p:stCondLst>
                                  <p:childTnLst>
                                    <p:set>
                                      <p:cBhvr>
                                        <p:cTn id="122" dur="1" fill="hold">
                                          <p:stCondLst>
                                            <p:cond delay="0"/>
                                          </p:stCondLst>
                                        </p:cTn>
                                        <p:tgtEl>
                                          <p:spTgt spid="34"/>
                                        </p:tgtEl>
                                        <p:attrNameLst>
                                          <p:attrName>style.visibility</p:attrName>
                                        </p:attrNameLst>
                                      </p:cBhvr>
                                      <p:to>
                                        <p:strVal val="visible"/>
                                      </p:to>
                                    </p:set>
                                    <p:anim calcmode="lin" valueType="num">
                                      <p:cBhvr additive="base">
                                        <p:cTn id="123" dur="500" fill="hold"/>
                                        <p:tgtEl>
                                          <p:spTgt spid="34"/>
                                        </p:tgtEl>
                                        <p:attrNameLst>
                                          <p:attrName>ppt_x</p:attrName>
                                        </p:attrNameLst>
                                      </p:cBhvr>
                                      <p:tavLst>
                                        <p:tav tm="0">
                                          <p:val>
                                            <p:strVal val="#ppt_x"/>
                                          </p:val>
                                        </p:tav>
                                        <p:tav tm="100000">
                                          <p:val>
                                            <p:strVal val="#ppt_x"/>
                                          </p:val>
                                        </p:tav>
                                      </p:tavLst>
                                    </p:anim>
                                    <p:anim calcmode="lin" valueType="num">
                                      <p:cBhvr additive="base">
                                        <p:cTn id="124" dur="500" fill="hold"/>
                                        <p:tgtEl>
                                          <p:spTgt spid="34"/>
                                        </p:tgtEl>
                                        <p:attrNameLst>
                                          <p:attrName>ppt_y</p:attrName>
                                        </p:attrNameLst>
                                      </p:cBhvr>
                                      <p:tavLst>
                                        <p:tav tm="0">
                                          <p:val>
                                            <p:strVal val="1+#ppt_h/2"/>
                                          </p:val>
                                        </p:tav>
                                        <p:tav tm="100000">
                                          <p:val>
                                            <p:strVal val="#ppt_y"/>
                                          </p:val>
                                        </p:tav>
                                      </p:tavLst>
                                    </p:anim>
                                  </p:childTnLst>
                                </p:cTn>
                              </p:par>
                            </p:childTnLst>
                          </p:cTn>
                        </p:par>
                        <p:par>
                          <p:cTn id="125" fill="hold">
                            <p:stCondLst>
                              <p:cond delay="500"/>
                            </p:stCondLst>
                            <p:childTnLst>
                              <p:par>
                                <p:cTn id="126" presetID="1" presetClass="exit" presetSubtype="0" fill="hold" grpId="1" nodeType="afterEffect">
                                  <p:stCondLst>
                                    <p:cond delay="0"/>
                                  </p:stCondLst>
                                  <p:childTnLst>
                                    <p:set>
                                      <p:cBhvr>
                                        <p:cTn id="127" dur="1" fill="hold">
                                          <p:stCondLst>
                                            <p:cond delay="0"/>
                                          </p:stCondLst>
                                        </p:cTn>
                                        <p:tgtEl>
                                          <p:spTgt spid="32"/>
                                        </p:tgtEl>
                                        <p:attrNameLst>
                                          <p:attrName>style.visibility</p:attrName>
                                        </p:attrNameLst>
                                      </p:cBhvr>
                                      <p:to>
                                        <p:strVal val="hidden"/>
                                      </p:to>
                                    </p:set>
                                  </p:childTnLst>
                                </p:cTn>
                              </p:par>
                              <p:par>
                                <p:cTn id="128" presetID="26" presetClass="emph" presetSubtype="0" repeatCount="4000" fill="hold" nodeType="withEffect">
                                  <p:stCondLst>
                                    <p:cond delay="0"/>
                                  </p:stCondLst>
                                  <p:childTnLst>
                                    <p:animEffect transition="out" filter="fade">
                                      <p:cBhvr>
                                        <p:cTn id="129" dur="500" tmFilter="0, 0; .2, .5; .8, .5; 1, 0"/>
                                        <p:tgtEl>
                                          <p:spTgt spid="33"/>
                                        </p:tgtEl>
                                      </p:cBhvr>
                                    </p:animEffect>
                                    <p:animScale>
                                      <p:cBhvr>
                                        <p:cTn id="130" dur="250" autoRev="1" fill="hold"/>
                                        <p:tgtEl>
                                          <p:spTgt spid="33"/>
                                        </p:tgtEl>
                                      </p:cBhvr>
                                      <p:by x="105000" y="105000"/>
                                    </p:animScale>
                                  </p:childTnLst>
                                </p:cTn>
                              </p:par>
                            </p:childTnLst>
                          </p:cTn>
                        </p:par>
                        <p:par>
                          <p:cTn id="131" fill="hold">
                            <p:stCondLst>
                              <p:cond delay="2500"/>
                            </p:stCondLst>
                            <p:childTnLst>
                              <p:par>
                                <p:cTn id="132" presetID="42" presetClass="path" presetSubtype="0" accel="50000" decel="50000" fill="hold" nodeType="afterEffect">
                                  <p:stCondLst>
                                    <p:cond delay="1750"/>
                                  </p:stCondLst>
                                  <p:childTnLst>
                                    <p:animMotion origin="layout" path="M 1.25E-6 -2.59259E-6 L 0.57018 -0.2412 " pathEditMode="relative" rAng="0" ptsTypes="AA">
                                      <p:cBhvr>
                                        <p:cTn id="133" dur="2000" fill="hold"/>
                                        <p:tgtEl>
                                          <p:spTgt spid="33"/>
                                        </p:tgtEl>
                                        <p:attrNameLst>
                                          <p:attrName>ppt_x</p:attrName>
                                          <p:attrName>ppt_y</p:attrName>
                                        </p:attrNameLst>
                                      </p:cBhvr>
                                      <p:rCtr x="28503" y="-120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4" grpId="1"/>
      <p:bldP spid="25" grpId="0"/>
      <p:bldP spid="25" grpId="1"/>
      <p:bldP spid="26" grpId="0"/>
      <p:bldP spid="26" grpId="1"/>
      <p:bldP spid="32" grpId="0"/>
      <p:bldP spid="32" grpId="1"/>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BDCDEB-166A-8A97-298A-DC4BCB4D9E4C}"/>
            </a:ext>
          </a:extLst>
        </p:cNvPr>
        <p:cNvGrpSpPr/>
        <p:nvPr/>
      </p:nvGrpSpPr>
      <p:grpSpPr>
        <a:xfrm>
          <a:off x="0" y="0"/>
          <a:ext cx="0" cy="0"/>
          <a:chOff x="0" y="0"/>
          <a:chExt cx="0" cy="0"/>
        </a:xfrm>
      </p:grpSpPr>
      <p:sp>
        <p:nvSpPr>
          <p:cNvPr id="5" name="Tekstvak 4">
            <a:extLst>
              <a:ext uri="{FF2B5EF4-FFF2-40B4-BE49-F238E27FC236}">
                <a16:creationId xmlns:a16="http://schemas.microsoft.com/office/drawing/2014/main" id="{0724041E-8F70-7149-A212-46D6F27FF861}"/>
              </a:ext>
            </a:extLst>
          </p:cNvPr>
          <p:cNvSpPr txBox="1"/>
          <p:nvPr/>
        </p:nvSpPr>
        <p:spPr>
          <a:xfrm>
            <a:off x="170822" y="200967"/>
            <a:ext cx="5466303" cy="769441"/>
          </a:xfrm>
          <a:prstGeom prst="rect">
            <a:avLst/>
          </a:prstGeom>
          <a:noFill/>
        </p:spPr>
        <p:txBody>
          <a:bodyPr wrap="square" rtlCol="0">
            <a:spAutoFit/>
          </a:bodyPr>
          <a:lstStyle/>
          <a:p>
            <a:r>
              <a:rPr lang="nl-NL" sz="4400" b="1" dirty="0">
                <a:latin typeface="ADLaM Display" panose="02010000000000000000" pitchFamily="2" charset="0"/>
                <a:ea typeface="ADLaM Display" panose="02010000000000000000" pitchFamily="2" charset="0"/>
                <a:cs typeface="ADLaM Display" panose="02010000000000000000" pitchFamily="2" charset="0"/>
              </a:rPr>
              <a:t>Theorie F</a:t>
            </a:r>
          </a:p>
        </p:txBody>
      </p:sp>
      <p:pic>
        <p:nvPicPr>
          <p:cNvPr id="10" name="Afbeelding 9">
            <a:extLst>
              <a:ext uri="{FF2B5EF4-FFF2-40B4-BE49-F238E27FC236}">
                <a16:creationId xmlns:a16="http://schemas.microsoft.com/office/drawing/2014/main" id="{CCF9AA41-F699-147D-4C7D-CE4BC42607EF}"/>
              </a:ext>
            </a:extLst>
          </p:cNvPr>
          <p:cNvPicPr>
            <a:picLocks noGrp="1" noRot="1" noChangeAspect="1" noMove="1" noResize="1" noEditPoints="1" noAdjustHandles="1" noChangeArrowheads="1" noChangeShapeType="1" noCrop="1"/>
          </p:cNvPicPr>
          <p:nvPr/>
        </p:nvPicPr>
        <p:blipFill>
          <a:blip r:embed="rId2"/>
          <a:stretch>
            <a:fillRect/>
          </a:stretch>
        </p:blipFill>
        <p:spPr>
          <a:xfrm>
            <a:off x="6182519" y="0"/>
            <a:ext cx="6009482" cy="5982124"/>
          </a:xfrm>
          <a:prstGeom prst="rect">
            <a:avLst/>
          </a:prstGeom>
        </p:spPr>
      </p:pic>
      <p:pic>
        <p:nvPicPr>
          <p:cNvPr id="13" name="Afbeelding 12">
            <a:extLst>
              <a:ext uri="{FF2B5EF4-FFF2-40B4-BE49-F238E27FC236}">
                <a16:creationId xmlns:a16="http://schemas.microsoft.com/office/drawing/2014/main" id="{B0FB4457-1B05-E27C-ECA3-87B4328630C8}"/>
              </a:ext>
            </a:extLst>
          </p:cNvPr>
          <p:cNvPicPr>
            <a:picLocks noChangeAspect="1"/>
          </p:cNvPicPr>
          <p:nvPr/>
        </p:nvPicPr>
        <p:blipFill>
          <a:blip r:embed="rId3"/>
          <a:stretch>
            <a:fillRect/>
          </a:stretch>
        </p:blipFill>
        <p:spPr>
          <a:xfrm>
            <a:off x="8792531" y="5008879"/>
            <a:ext cx="587690" cy="588761"/>
          </a:xfrm>
          <a:prstGeom prst="rect">
            <a:avLst/>
          </a:prstGeom>
          <a:ln>
            <a:solidFill>
              <a:schemeClr val="tx1"/>
            </a:solidFill>
          </a:ln>
        </p:spPr>
      </p:pic>
      <p:pic>
        <p:nvPicPr>
          <p:cNvPr id="14" name="Afbeelding 13">
            <a:extLst>
              <a:ext uri="{FF2B5EF4-FFF2-40B4-BE49-F238E27FC236}">
                <a16:creationId xmlns:a16="http://schemas.microsoft.com/office/drawing/2014/main" id="{05D6CC00-9F73-F835-A7A0-3BFF6D1426A3}"/>
              </a:ext>
            </a:extLst>
          </p:cNvPr>
          <p:cNvPicPr>
            <a:picLocks noChangeAspect="1"/>
          </p:cNvPicPr>
          <p:nvPr/>
        </p:nvPicPr>
        <p:blipFill>
          <a:blip r:embed="rId3"/>
          <a:stretch>
            <a:fillRect/>
          </a:stretch>
        </p:blipFill>
        <p:spPr>
          <a:xfrm>
            <a:off x="9986584" y="4692015"/>
            <a:ext cx="587690" cy="905625"/>
          </a:xfrm>
          <a:prstGeom prst="rect">
            <a:avLst/>
          </a:prstGeom>
          <a:ln>
            <a:solidFill>
              <a:schemeClr val="tx1"/>
            </a:solidFill>
          </a:ln>
        </p:spPr>
      </p:pic>
      <p:grpSp>
        <p:nvGrpSpPr>
          <p:cNvPr id="16" name="Groep 15">
            <a:extLst>
              <a:ext uri="{FF2B5EF4-FFF2-40B4-BE49-F238E27FC236}">
                <a16:creationId xmlns:a16="http://schemas.microsoft.com/office/drawing/2014/main" id="{DEA8E966-DA94-237E-B2DC-69FD9ED8E082}"/>
              </a:ext>
            </a:extLst>
          </p:cNvPr>
          <p:cNvGrpSpPr/>
          <p:nvPr/>
        </p:nvGrpSpPr>
        <p:grpSpPr>
          <a:xfrm>
            <a:off x="7598479" y="1409256"/>
            <a:ext cx="587690" cy="4188384"/>
            <a:chOff x="7598479" y="1409256"/>
            <a:chExt cx="587690" cy="4188384"/>
          </a:xfrm>
        </p:grpSpPr>
        <p:pic>
          <p:nvPicPr>
            <p:cNvPr id="11" name="Afbeelding 10">
              <a:extLst>
                <a:ext uri="{FF2B5EF4-FFF2-40B4-BE49-F238E27FC236}">
                  <a16:creationId xmlns:a16="http://schemas.microsoft.com/office/drawing/2014/main" id="{5C45BF05-EB97-072B-0BC9-78AACFB2AB47}"/>
                </a:ext>
              </a:extLst>
            </p:cNvPr>
            <p:cNvPicPr>
              <a:picLocks noChangeAspect="1"/>
            </p:cNvPicPr>
            <p:nvPr/>
          </p:nvPicPr>
          <p:blipFill>
            <a:blip r:embed="rId3"/>
            <a:stretch>
              <a:fillRect/>
            </a:stretch>
          </p:blipFill>
          <p:spPr>
            <a:xfrm>
              <a:off x="7598479" y="1409256"/>
              <a:ext cx="587690" cy="4188384"/>
            </a:xfrm>
            <a:prstGeom prst="rect">
              <a:avLst/>
            </a:prstGeom>
            <a:ln>
              <a:solidFill>
                <a:schemeClr val="tx1"/>
              </a:solidFill>
            </a:ln>
          </p:spPr>
        </p:pic>
        <p:sp>
          <p:nvSpPr>
            <p:cNvPr id="15" name="Rechthoek 14">
              <a:extLst>
                <a:ext uri="{FF2B5EF4-FFF2-40B4-BE49-F238E27FC236}">
                  <a16:creationId xmlns:a16="http://schemas.microsoft.com/office/drawing/2014/main" id="{BEB170DC-C6B6-BA69-5ECA-D631A010E86C}"/>
                </a:ext>
              </a:extLst>
            </p:cNvPr>
            <p:cNvSpPr/>
            <p:nvPr/>
          </p:nvSpPr>
          <p:spPr>
            <a:xfrm>
              <a:off x="7618357" y="4367605"/>
              <a:ext cx="233088" cy="484094"/>
            </a:xfrm>
            <a:prstGeom prst="rect">
              <a:avLst/>
            </a:prstGeom>
            <a:solidFill>
              <a:srgbClr val="FFC976"/>
            </a:solidFill>
            <a:ln>
              <a:solidFill>
                <a:srgbClr val="FFC9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grpSp>
        <p:nvGrpSpPr>
          <p:cNvPr id="18" name="Groep 17">
            <a:extLst>
              <a:ext uri="{FF2B5EF4-FFF2-40B4-BE49-F238E27FC236}">
                <a16:creationId xmlns:a16="http://schemas.microsoft.com/office/drawing/2014/main" id="{F71D1A24-9332-C195-CD86-A5689457553A}"/>
              </a:ext>
            </a:extLst>
          </p:cNvPr>
          <p:cNvGrpSpPr/>
          <p:nvPr/>
        </p:nvGrpSpPr>
        <p:grpSpPr>
          <a:xfrm>
            <a:off x="11197870" y="3511550"/>
            <a:ext cx="587690" cy="2086090"/>
            <a:chOff x="11197870" y="3511550"/>
            <a:chExt cx="587690" cy="2086090"/>
          </a:xfrm>
        </p:grpSpPr>
        <p:pic>
          <p:nvPicPr>
            <p:cNvPr id="12" name="Afbeelding 11">
              <a:extLst>
                <a:ext uri="{FF2B5EF4-FFF2-40B4-BE49-F238E27FC236}">
                  <a16:creationId xmlns:a16="http://schemas.microsoft.com/office/drawing/2014/main" id="{21333795-7492-AEDD-B792-C2A041A7E749}"/>
                </a:ext>
              </a:extLst>
            </p:cNvPr>
            <p:cNvPicPr>
              <a:picLocks noChangeAspect="1"/>
            </p:cNvPicPr>
            <p:nvPr/>
          </p:nvPicPr>
          <p:blipFill>
            <a:blip r:embed="rId3"/>
            <a:stretch>
              <a:fillRect/>
            </a:stretch>
          </p:blipFill>
          <p:spPr>
            <a:xfrm>
              <a:off x="11197870" y="3511550"/>
              <a:ext cx="587690" cy="2086090"/>
            </a:xfrm>
            <a:prstGeom prst="rect">
              <a:avLst/>
            </a:prstGeom>
            <a:ln>
              <a:solidFill>
                <a:schemeClr val="tx1"/>
              </a:solidFill>
            </a:ln>
          </p:spPr>
        </p:pic>
        <p:sp>
          <p:nvSpPr>
            <p:cNvPr id="17" name="Rechthoek 16">
              <a:extLst>
                <a:ext uri="{FF2B5EF4-FFF2-40B4-BE49-F238E27FC236}">
                  <a16:creationId xmlns:a16="http://schemas.microsoft.com/office/drawing/2014/main" id="{2F02F8DB-FDCF-49E7-42AB-DF56E1F95277}"/>
                </a:ext>
              </a:extLst>
            </p:cNvPr>
            <p:cNvSpPr/>
            <p:nvPr/>
          </p:nvSpPr>
          <p:spPr>
            <a:xfrm>
              <a:off x="11219924" y="4819165"/>
              <a:ext cx="233088" cy="484094"/>
            </a:xfrm>
            <a:prstGeom prst="rect">
              <a:avLst/>
            </a:prstGeom>
            <a:solidFill>
              <a:srgbClr val="FFC976"/>
            </a:solidFill>
            <a:ln>
              <a:solidFill>
                <a:srgbClr val="FFC9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 name="Tekstvak 1">
            <a:extLst>
              <a:ext uri="{FF2B5EF4-FFF2-40B4-BE49-F238E27FC236}">
                <a16:creationId xmlns:a16="http://schemas.microsoft.com/office/drawing/2014/main" id="{4DA7BDEC-73F6-E1EE-209F-92D614A8215B}"/>
              </a:ext>
            </a:extLst>
          </p:cNvPr>
          <p:cNvSpPr txBox="1"/>
          <p:nvPr/>
        </p:nvSpPr>
        <p:spPr>
          <a:xfrm>
            <a:off x="130182" y="875876"/>
            <a:ext cx="6951338" cy="523220"/>
          </a:xfrm>
          <a:prstGeom prst="rect">
            <a:avLst/>
          </a:prstGeom>
          <a:noFill/>
        </p:spPr>
        <p:txBody>
          <a:bodyPr wrap="square" rtlCol="0">
            <a:spAutoFit/>
          </a:bodyPr>
          <a:lstStyle/>
          <a:p>
            <a:r>
              <a:rPr lang="nl-NL" sz="28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Let op!-Veelgemaakte Fouten</a:t>
            </a:r>
          </a:p>
        </p:txBody>
      </p:sp>
      <p:sp>
        <p:nvSpPr>
          <p:cNvPr id="3" name="Tekstvak 2">
            <a:extLst>
              <a:ext uri="{FF2B5EF4-FFF2-40B4-BE49-F238E27FC236}">
                <a16:creationId xmlns:a16="http://schemas.microsoft.com/office/drawing/2014/main" id="{F3E63C30-B352-2B2F-E835-FCDB327201D7}"/>
              </a:ext>
            </a:extLst>
          </p:cNvPr>
          <p:cNvSpPr txBox="1"/>
          <p:nvPr/>
        </p:nvSpPr>
        <p:spPr>
          <a:xfrm>
            <a:off x="170822" y="1437769"/>
            <a:ext cx="5676973" cy="1815882"/>
          </a:xfrm>
          <a:prstGeom prst="rect">
            <a:avLst/>
          </a:prstGeom>
          <a:noFill/>
        </p:spPr>
        <p:txBody>
          <a:bodyPr wrap="square" rtlCol="0">
            <a:spAutoFit/>
          </a:bodyPr>
          <a:lstStyle/>
          <a:p>
            <a:r>
              <a:rPr lang="nl-NL" sz="2800" dirty="0"/>
              <a:t>Staven kunnen niet zo dicht bij elkaar of over elkaar heen getekend worden. Er moet een gelijke afstand tussen de staven zijn.</a:t>
            </a:r>
          </a:p>
        </p:txBody>
      </p:sp>
      <p:sp>
        <p:nvSpPr>
          <p:cNvPr id="4" name="Tekstvak 3">
            <a:extLst>
              <a:ext uri="{FF2B5EF4-FFF2-40B4-BE49-F238E27FC236}">
                <a16:creationId xmlns:a16="http://schemas.microsoft.com/office/drawing/2014/main" id="{099F1914-626B-ECF7-BBBE-D975CB1C265D}"/>
              </a:ext>
            </a:extLst>
          </p:cNvPr>
          <p:cNvSpPr txBox="1"/>
          <p:nvPr/>
        </p:nvSpPr>
        <p:spPr>
          <a:xfrm>
            <a:off x="121091" y="3701711"/>
            <a:ext cx="5676973" cy="1815882"/>
          </a:xfrm>
          <a:prstGeom prst="rect">
            <a:avLst/>
          </a:prstGeom>
          <a:noFill/>
        </p:spPr>
        <p:txBody>
          <a:bodyPr wrap="square" rtlCol="0">
            <a:spAutoFit/>
          </a:bodyPr>
          <a:lstStyle/>
          <a:p>
            <a:r>
              <a:rPr lang="nl-NL" sz="2800" dirty="0"/>
              <a:t>Vergeet niet om de waarden van de onderste rij uit de tabel bovenop de staven te schrijven en de titel van het staafdiagram toe te voegen.</a:t>
            </a:r>
          </a:p>
        </p:txBody>
      </p:sp>
      <p:cxnSp>
        <p:nvCxnSpPr>
          <p:cNvPr id="9" name="Rechte verbindingslijn met pijl 8">
            <a:extLst>
              <a:ext uri="{FF2B5EF4-FFF2-40B4-BE49-F238E27FC236}">
                <a16:creationId xmlns:a16="http://schemas.microsoft.com/office/drawing/2014/main" id="{41FC6947-8357-ECCC-4665-25E3003C9A8F}"/>
              </a:ext>
            </a:extLst>
          </p:cNvPr>
          <p:cNvCxnSpPr/>
          <p:nvPr/>
        </p:nvCxnSpPr>
        <p:spPr>
          <a:xfrm>
            <a:off x="8186169" y="5798916"/>
            <a:ext cx="606362" cy="0"/>
          </a:xfrm>
          <a:prstGeom prst="straightConnector1">
            <a:avLst/>
          </a:prstGeom>
          <a:ln w="5715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5" name="Rechte verbindingslijn met pijl 34">
            <a:extLst>
              <a:ext uri="{FF2B5EF4-FFF2-40B4-BE49-F238E27FC236}">
                <a16:creationId xmlns:a16="http://schemas.microsoft.com/office/drawing/2014/main" id="{613A1AAD-8607-7A59-8883-1B1053C41DF9}"/>
              </a:ext>
            </a:extLst>
          </p:cNvPr>
          <p:cNvCxnSpPr/>
          <p:nvPr/>
        </p:nvCxnSpPr>
        <p:spPr>
          <a:xfrm>
            <a:off x="6992117" y="5778819"/>
            <a:ext cx="606362" cy="0"/>
          </a:xfrm>
          <a:prstGeom prst="straightConnector1">
            <a:avLst/>
          </a:prstGeom>
          <a:ln w="5715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6" name="Rechte verbindingslijn met pijl 35">
            <a:extLst>
              <a:ext uri="{FF2B5EF4-FFF2-40B4-BE49-F238E27FC236}">
                <a16:creationId xmlns:a16="http://schemas.microsoft.com/office/drawing/2014/main" id="{AF900A38-04D3-ACC0-F9F5-95D62D195B6F}"/>
              </a:ext>
            </a:extLst>
          </p:cNvPr>
          <p:cNvCxnSpPr/>
          <p:nvPr/>
        </p:nvCxnSpPr>
        <p:spPr>
          <a:xfrm>
            <a:off x="10591508" y="5819012"/>
            <a:ext cx="606362" cy="0"/>
          </a:xfrm>
          <a:prstGeom prst="straightConnector1">
            <a:avLst/>
          </a:prstGeom>
          <a:ln w="5715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37" name="Rechte verbindingslijn met pijl 36">
            <a:extLst>
              <a:ext uri="{FF2B5EF4-FFF2-40B4-BE49-F238E27FC236}">
                <a16:creationId xmlns:a16="http://schemas.microsoft.com/office/drawing/2014/main" id="{EC33D229-47EB-03D1-2CAE-959DCA67EEAF}"/>
              </a:ext>
            </a:extLst>
          </p:cNvPr>
          <p:cNvCxnSpPr/>
          <p:nvPr/>
        </p:nvCxnSpPr>
        <p:spPr>
          <a:xfrm>
            <a:off x="9397456" y="5798915"/>
            <a:ext cx="606362" cy="0"/>
          </a:xfrm>
          <a:prstGeom prst="straightConnector1">
            <a:avLst/>
          </a:prstGeom>
          <a:ln w="57150">
            <a:solidFill>
              <a:srgbClr val="FF0000"/>
            </a:solidFill>
            <a:headEnd type="triangle"/>
            <a:tailEnd type="triangle"/>
          </a:ln>
        </p:spPr>
        <p:style>
          <a:lnRef idx="2">
            <a:schemeClr val="accent1"/>
          </a:lnRef>
          <a:fillRef idx="0">
            <a:schemeClr val="accent1"/>
          </a:fillRef>
          <a:effectRef idx="1">
            <a:schemeClr val="accent1"/>
          </a:effectRef>
          <a:fontRef idx="minor">
            <a:schemeClr val="tx1"/>
          </a:fontRef>
        </p:style>
      </p:cxnSp>
      <p:pic>
        <p:nvPicPr>
          <p:cNvPr id="38" name="Afbeelding 37">
            <a:extLst>
              <a:ext uri="{FF2B5EF4-FFF2-40B4-BE49-F238E27FC236}">
                <a16:creationId xmlns:a16="http://schemas.microsoft.com/office/drawing/2014/main" id="{92C3E87A-EB11-FD6A-517C-E6CEF77CEEE7}"/>
              </a:ext>
            </a:extLst>
          </p:cNvPr>
          <p:cNvPicPr>
            <a:picLocks noChangeAspect="1"/>
          </p:cNvPicPr>
          <p:nvPr/>
        </p:nvPicPr>
        <p:blipFill>
          <a:blip r:embed="rId3"/>
          <a:stretch>
            <a:fillRect/>
          </a:stretch>
        </p:blipFill>
        <p:spPr>
          <a:xfrm>
            <a:off x="8804255" y="5010555"/>
            <a:ext cx="587690" cy="588761"/>
          </a:xfrm>
          <a:prstGeom prst="rect">
            <a:avLst/>
          </a:prstGeom>
          <a:ln>
            <a:solidFill>
              <a:schemeClr val="tx1"/>
            </a:solidFill>
          </a:ln>
        </p:spPr>
      </p:pic>
      <p:pic>
        <p:nvPicPr>
          <p:cNvPr id="39" name="Afbeelding 38">
            <a:extLst>
              <a:ext uri="{FF2B5EF4-FFF2-40B4-BE49-F238E27FC236}">
                <a16:creationId xmlns:a16="http://schemas.microsoft.com/office/drawing/2014/main" id="{3FD4ACD1-30B9-8BBA-DA78-8703582EC1B4}"/>
              </a:ext>
            </a:extLst>
          </p:cNvPr>
          <p:cNvPicPr>
            <a:picLocks noChangeAspect="1"/>
          </p:cNvPicPr>
          <p:nvPr/>
        </p:nvPicPr>
        <p:blipFill>
          <a:blip r:embed="rId3"/>
          <a:stretch>
            <a:fillRect/>
          </a:stretch>
        </p:blipFill>
        <p:spPr>
          <a:xfrm>
            <a:off x="9998308" y="4693691"/>
            <a:ext cx="587690" cy="905625"/>
          </a:xfrm>
          <a:prstGeom prst="rect">
            <a:avLst/>
          </a:prstGeom>
          <a:ln>
            <a:solidFill>
              <a:schemeClr val="tx1"/>
            </a:solidFill>
          </a:ln>
        </p:spPr>
      </p:pic>
      <p:grpSp>
        <p:nvGrpSpPr>
          <p:cNvPr id="40" name="Groep 39">
            <a:extLst>
              <a:ext uri="{FF2B5EF4-FFF2-40B4-BE49-F238E27FC236}">
                <a16:creationId xmlns:a16="http://schemas.microsoft.com/office/drawing/2014/main" id="{4BF8CDE7-D9A4-ADD5-AC30-D6BDF0D1924C}"/>
              </a:ext>
            </a:extLst>
          </p:cNvPr>
          <p:cNvGrpSpPr/>
          <p:nvPr/>
        </p:nvGrpSpPr>
        <p:grpSpPr>
          <a:xfrm>
            <a:off x="11209594" y="3513226"/>
            <a:ext cx="587690" cy="2086090"/>
            <a:chOff x="11197870" y="3511550"/>
            <a:chExt cx="587690" cy="2086090"/>
          </a:xfrm>
        </p:grpSpPr>
        <p:pic>
          <p:nvPicPr>
            <p:cNvPr id="41" name="Afbeelding 40">
              <a:extLst>
                <a:ext uri="{FF2B5EF4-FFF2-40B4-BE49-F238E27FC236}">
                  <a16:creationId xmlns:a16="http://schemas.microsoft.com/office/drawing/2014/main" id="{DAB99350-5025-0712-117A-AAC8D6DAA9A2}"/>
                </a:ext>
              </a:extLst>
            </p:cNvPr>
            <p:cNvPicPr>
              <a:picLocks noChangeAspect="1"/>
            </p:cNvPicPr>
            <p:nvPr/>
          </p:nvPicPr>
          <p:blipFill>
            <a:blip r:embed="rId3"/>
            <a:stretch>
              <a:fillRect/>
            </a:stretch>
          </p:blipFill>
          <p:spPr>
            <a:xfrm>
              <a:off x="11197870" y="3511550"/>
              <a:ext cx="587690" cy="2086090"/>
            </a:xfrm>
            <a:prstGeom prst="rect">
              <a:avLst/>
            </a:prstGeom>
            <a:ln>
              <a:solidFill>
                <a:schemeClr val="tx1"/>
              </a:solidFill>
            </a:ln>
          </p:spPr>
        </p:pic>
        <p:sp>
          <p:nvSpPr>
            <p:cNvPr id="42" name="Rechthoek 41">
              <a:extLst>
                <a:ext uri="{FF2B5EF4-FFF2-40B4-BE49-F238E27FC236}">
                  <a16:creationId xmlns:a16="http://schemas.microsoft.com/office/drawing/2014/main" id="{1698D504-0657-063E-D047-D5D115C5783E}"/>
                </a:ext>
              </a:extLst>
            </p:cNvPr>
            <p:cNvSpPr/>
            <p:nvPr/>
          </p:nvSpPr>
          <p:spPr>
            <a:xfrm>
              <a:off x="11219924" y="4819165"/>
              <a:ext cx="233088" cy="484094"/>
            </a:xfrm>
            <a:prstGeom prst="rect">
              <a:avLst/>
            </a:prstGeom>
            <a:solidFill>
              <a:srgbClr val="FFC976"/>
            </a:solidFill>
            <a:ln>
              <a:solidFill>
                <a:srgbClr val="FFC97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3" name="Afbeelding 42">
            <a:extLst>
              <a:ext uri="{FF2B5EF4-FFF2-40B4-BE49-F238E27FC236}">
                <a16:creationId xmlns:a16="http://schemas.microsoft.com/office/drawing/2014/main" id="{A4251170-2E23-789C-A217-D6C0F586F196}"/>
              </a:ext>
            </a:extLst>
          </p:cNvPr>
          <p:cNvPicPr/>
          <p:nvPr/>
        </p:nvPicPr>
        <p:blipFill>
          <a:blip r:embed="rId4"/>
          <a:srcRect l="23597" t="62624" r="67481" b="23786"/>
          <a:stretch/>
        </p:blipFill>
        <p:spPr>
          <a:xfrm>
            <a:off x="7598479" y="1030951"/>
            <a:ext cx="485332" cy="350001"/>
          </a:xfrm>
          <a:prstGeom prst="rect">
            <a:avLst/>
          </a:prstGeom>
        </p:spPr>
      </p:pic>
      <p:pic>
        <p:nvPicPr>
          <p:cNvPr id="44" name="Afbeelding 43">
            <a:extLst>
              <a:ext uri="{FF2B5EF4-FFF2-40B4-BE49-F238E27FC236}">
                <a16:creationId xmlns:a16="http://schemas.microsoft.com/office/drawing/2014/main" id="{2626B89C-264A-5C66-B778-66ADBB429479}"/>
              </a:ext>
            </a:extLst>
          </p:cNvPr>
          <p:cNvPicPr/>
          <p:nvPr/>
        </p:nvPicPr>
        <p:blipFill>
          <a:blip r:embed="rId4"/>
          <a:srcRect l="77915" t="62625" r="12840" b="23785"/>
          <a:stretch/>
        </p:blipFill>
        <p:spPr>
          <a:xfrm>
            <a:off x="11266049" y="3127066"/>
            <a:ext cx="502920" cy="350000"/>
          </a:xfrm>
          <a:prstGeom prst="rect">
            <a:avLst/>
          </a:prstGeom>
        </p:spPr>
      </p:pic>
      <p:pic>
        <p:nvPicPr>
          <p:cNvPr id="45" name="Afbeelding 44">
            <a:extLst>
              <a:ext uri="{FF2B5EF4-FFF2-40B4-BE49-F238E27FC236}">
                <a16:creationId xmlns:a16="http://schemas.microsoft.com/office/drawing/2014/main" id="{E95CAF90-DD3F-5767-86D9-E7B1C2A99902}"/>
              </a:ext>
            </a:extLst>
          </p:cNvPr>
          <p:cNvPicPr/>
          <p:nvPr/>
        </p:nvPicPr>
        <p:blipFill>
          <a:blip r:embed="rId4"/>
          <a:srcRect l="60715" t="63326" r="31848" b="23084"/>
          <a:stretch/>
        </p:blipFill>
        <p:spPr>
          <a:xfrm>
            <a:off x="10089870" y="4297318"/>
            <a:ext cx="404566" cy="350001"/>
          </a:xfrm>
          <a:prstGeom prst="rect">
            <a:avLst/>
          </a:prstGeom>
        </p:spPr>
      </p:pic>
      <p:pic>
        <p:nvPicPr>
          <p:cNvPr id="46" name="Afbeelding 45">
            <a:extLst>
              <a:ext uri="{FF2B5EF4-FFF2-40B4-BE49-F238E27FC236}">
                <a16:creationId xmlns:a16="http://schemas.microsoft.com/office/drawing/2014/main" id="{FE682A18-52E5-05BA-0329-A5746740B609}"/>
              </a:ext>
            </a:extLst>
          </p:cNvPr>
          <p:cNvPicPr/>
          <p:nvPr/>
        </p:nvPicPr>
        <p:blipFill>
          <a:blip r:embed="rId4"/>
          <a:srcRect l="42588" t="64544" r="49975" b="21866"/>
          <a:stretch/>
        </p:blipFill>
        <p:spPr>
          <a:xfrm>
            <a:off x="8926877" y="4632602"/>
            <a:ext cx="404566" cy="350001"/>
          </a:xfrm>
          <a:prstGeom prst="rect">
            <a:avLst/>
          </a:prstGeom>
        </p:spPr>
      </p:pic>
    </p:spTree>
    <p:extLst>
      <p:ext uri="{BB962C8B-B14F-4D97-AF65-F5344CB8AC3E}">
        <p14:creationId xmlns:p14="http://schemas.microsoft.com/office/powerpoint/2010/main" val="130608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42" presetClass="path" presetSubtype="0" accel="50000" decel="50000" fill="hold" nodeType="afterEffect">
                                  <p:stCondLst>
                                    <p:cond delay="500"/>
                                  </p:stCondLst>
                                  <p:childTnLst>
                                    <p:animMotion origin="layout" path="M -2.5E-6 1.85185E-6 L -0.04974 1.85185E-6 " pathEditMode="relative" rAng="0" ptsTypes="AA">
                                      <p:cBhvr>
                                        <p:cTn id="11" dur="2000" fill="hold"/>
                                        <p:tgtEl>
                                          <p:spTgt spid="13"/>
                                        </p:tgtEl>
                                        <p:attrNameLst>
                                          <p:attrName>ppt_x</p:attrName>
                                          <p:attrName>ppt_y</p:attrName>
                                        </p:attrNameLst>
                                      </p:cBhvr>
                                      <p:rCtr x="-2487" y="0"/>
                                    </p:animMotion>
                                  </p:childTnLst>
                                </p:cTn>
                              </p:par>
                              <p:par>
                                <p:cTn id="12" presetID="42" presetClass="path" presetSubtype="0" accel="50000" decel="50000" fill="hold" nodeType="withEffect">
                                  <p:stCondLst>
                                    <p:cond delay="500"/>
                                  </p:stCondLst>
                                  <p:childTnLst>
                                    <p:animMotion origin="layout" path="M 8.33333E-7 -1.48148E-6 L -0.07995 0.00162 " pathEditMode="relative" rAng="0" ptsTypes="AA">
                                      <p:cBhvr>
                                        <p:cTn id="13" dur="2000" fill="hold"/>
                                        <p:tgtEl>
                                          <p:spTgt spid="14"/>
                                        </p:tgtEl>
                                        <p:attrNameLst>
                                          <p:attrName>ppt_x</p:attrName>
                                          <p:attrName>ppt_y</p:attrName>
                                        </p:attrNameLst>
                                      </p:cBhvr>
                                      <p:rCtr x="-3997" y="69"/>
                                    </p:animMotion>
                                  </p:childTnLst>
                                </p:cTn>
                              </p:par>
                              <p:par>
                                <p:cTn id="14" presetID="42" presetClass="path" presetSubtype="0" accel="50000" decel="50000" fill="hold" nodeType="withEffect">
                                  <p:stCondLst>
                                    <p:cond delay="500"/>
                                  </p:stCondLst>
                                  <p:childTnLst>
                                    <p:animMotion origin="layout" path="M 1.875E-6 -3.7037E-7 L -0.1155 0.00185 " pathEditMode="relative" rAng="0" ptsTypes="AA">
                                      <p:cBhvr>
                                        <p:cTn id="15" dur="2000" fill="hold"/>
                                        <p:tgtEl>
                                          <p:spTgt spid="18"/>
                                        </p:tgtEl>
                                        <p:attrNameLst>
                                          <p:attrName>ppt_x</p:attrName>
                                          <p:attrName>ppt_y</p:attrName>
                                        </p:attrNameLst>
                                      </p:cBhvr>
                                      <p:rCtr x="-5781" y="93"/>
                                    </p:animMotion>
                                  </p:childTnLst>
                                </p:cTn>
                              </p:par>
                            </p:childTnLst>
                          </p:cTn>
                        </p:par>
                        <p:par>
                          <p:cTn id="16" fill="hold">
                            <p:stCondLst>
                              <p:cond delay="3000"/>
                            </p:stCondLst>
                            <p:childTnLst>
                              <p:par>
                                <p:cTn id="17" presetID="1" presetClass="exit" presetSubtype="0" fill="hold" nodeType="afterEffect">
                                  <p:stCondLst>
                                    <p:cond delay="1500"/>
                                  </p:stCondLst>
                                  <p:childTnLst>
                                    <p:set>
                                      <p:cBhvr>
                                        <p:cTn id="18" dur="1" fill="hold">
                                          <p:stCondLst>
                                            <p:cond delay="0"/>
                                          </p:stCondLst>
                                        </p:cTn>
                                        <p:tgtEl>
                                          <p:spTgt spid="13"/>
                                        </p:tgtEl>
                                        <p:attrNameLst>
                                          <p:attrName>style.visibility</p:attrName>
                                        </p:attrNameLst>
                                      </p:cBhvr>
                                      <p:to>
                                        <p:strVal val="hidden"/>
                                      </p:to>
                                    </p:set>
                                  </p:childTnLst>
                                </p:cTn>
                              </p:par>
                            </p:childTnLst>
                          </p:cTn>
                        </p:par>
                        <p:par>
                          <p:cTn id="19" fill="hold">
                            <p:stCondLst>
                              <p:cond delay="4500"/>
                            </p:stCondLst>
                            <p:childTnLst>
                              <p:par>
                                <p:cTn id="20" presetID="1" presetClass="exit" presetSubtype="0" fill="hold" nodeType="after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par>
                          <p:cTn id="22" fill="hold">
                            <p:stCondLst>
                              <p:cond delay="4500"/>
                            </p:stCondLst>
                            <p:childTnLst>
                              <p:par>
                                <p:cTn id="23" presetID="1" presetClass="exit" presetSubtype="0" fill="hold" nodeType="afterEffect">
                                  <p:stCondLst>
                                    <p:cond delay="0"/>
                                  </p:stCondLst>
                                  <p:childTnLst>
                                    <p:set>
                                      <p:cBhvr>
                                        <p:cTn id="24" dur="1" fill="hold">
                                          <p:stCondLst>
                                            <p:cond delay="0"/>
                                          </p:stCondLst>
                                        </p:cTn>
                                        <p:tgtEl>
                                          <p:spTgt spid="18"/>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wipe(down)">
                                      <p:cBhvr>
                                        <p:cTn id="29" dur="500"/>
                                        <p:tgtEl>
                                          <p:spTgt spid="38"/>
                                        </p:tgtEl>
                                      </p:cBhvr>
                                    </p:animEffect>
                                  </p:childTnLst>
                                </p:cTn>
                              </p:par>
                              <p:par>
                                <p:cTn id="30" presetID="22" presetClass="entr" presetSubtype="4" fill="hold"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down)">
                                      <p:cBhvr>
                                        <p:cTn id="32" dur="500"/>
                                        <p:tgtEl>
                                          <p:spTgt spid="39"/>
                                        </p:tgtEl>
                                      </p:cBhvr>
                                    </p:animEffect>
                                  </p:childTnLst>
                                </p:cTn>
                              </p:par>
                              <p:par>
                                <p:cTn id="33" presetID="22" presetClass="entr" presetSubtype="4" fill="hold" nodeType="with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down)">
                                      <p:cBhvr>
                                        <p:cTn id="35" dur="500"/>
                                        <p:tgtEl>
                                          <p:spTgt spid="40"/>
                                        </p:tgtEl>
                                      </p:cBhvr>
                                    </p:animEffect>
                                  </p:childTnLst>
                                </p:cTn>
                              </p:par>
                            </p:childTnLst>
                          </p:cTn>
                        </p:par>
                        <p:par>
                          <p:cTn id="36" fill="hold">
                            <p:stCondLst>
                              <p:cond delay="500"/>
                            </p:stCondLst>
                            <p:childTnLst>
                              <p:par>
                                <p:cTn id="37" presetID="2" presetClass="entr" presetSubtype="4"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fill="hold"/>
                                        <p:tgtEl>
                                          <p:spTgt spid="36"/>
                                        </p:tgtEl>
                                        <p:attrNameLst>
                                          <p:attrName>ppt_x</p:attrName>
                                        </p:attrNameLst>
                                      </p:cBhvr>
                                      <p:tavLst>
                                        <p:tav tm="0">
                                          <p:val>
                                            <p:strVal val="#ppt_x"/>
                                          </p:val>
                                        </p:tav>
                                        <p:tav tm="100000">
                                          <p:val>
                                            <p:strVal val="#ppt_x"/>
                                          </p:val>
                                        </p:tav>
                                      </p:tavLst>
                                    </p:anim>
                                    <p:anim calcmode="lin" valueType="num">
                                      <p:cBhvr additive="base">
                                        <p:cTn id="40" dur="500" fill="hold"/>
                                        <p:tgtEl>
                                          <p:spTgt spid="36"/>
                                        </p:tgtEl>
                                        <p:attrNameLst>
                                          <p:attrName>ppt_y</p:attrName>
                                        </p:attrNameLst>
                                      </p:cBhvr>
                                      <p:tavLst>
                                        <p:tav tm="0">
                                          <p:val>
                                            <p:strVal val="1+#ppt_h/2"/>
                                          </p:val>
                                        </p:tav>
                                        <p:tav tm="100000">
                                          <p:val>
                                            <p:strVal val="#ppt_y"/>
                                          </p:val>
                                        </p:tav>
                                      </p:tavLst>
                                    </p:anim>
                                  </p:childTnLst>
                                </p:cTn>
                              </p:par>
                            </p:childTnLst>
                          </p:cTn>
                        </p:par>
                        <p:par>
                          <p:cTn id="41" fill="hold">
                            <p:stCondLst>
                              <p:cond delay="1000"/>
                            </p:stCondLst>
                            <p:childTnLst>
                              <p:par>
                                <p:cTn id="42" presetID="2" presetClass="entr" presetSubtype="4" fill="hold" nodeType="afterEffect">
                                  <p:stCondLst>
                                    <p:cond delay="0"/>
                                  </p:stCondLst>
                                  <p:childTnLst>
                                    <p:set>
                                      <p:cBhvr>
                                        <p:cTn id="43" dur="1" fill="hold">
                                          <p:stCondLst>
                                            <p:cond delay="0"/>
                                          </p:stCondLst>
                                        </p:cTn>
                                        <p:tgtEl>
                                          <p:spTgt spid="37"/>
                                        </p:tgtEl>
                                        <p:attrNameLst>
                                          <p:attrName>style.visibility</p:attrName>
                                        </p:attrNameLst>
                                      </p:cBhvr>
                                      <p:to>
                                        <p:strVal val="visible"/>
                                      </p:to>
                                    </p:set>
                                    <p:anim calcmode="lin" valueType="num">
                                      <p:cBhvr additive="base">
                                        <p:cTn id="44" dur="500" fill="hold"/>
                                        <p:tgtEl>
                                          <p:spTgt spid="37"/>
                                        </p:tgtEl>
                                        <p:attrNameLst>
                                          <p:attrName>ppt_x</p:attrName>
                                        </p:attrNameLst>
                                      </p:cBhvr>
                                      <p:tavLst>
                                        <p:tav tm="0">
                                          <p:val>
                                            <p:strVal val="#ppt_x"/>
                                          </p:val>
                                        </p:tav>
                                        <p:tav tm="100000">
                                          <p:val>
                                            <p:strVal val="#ppt_x"/>
                                          </p:val>
                                        </p:tav>
                                      </p:tavLst>
                                    </p:anim>
                                    <p:anim calcmode="lin" valueType="num">
                                      <p:cBhvr additive="base">
                                        <p:cTn id="45" dur="500" fill="hold"/>
                                        <p:tgtEl>
                                          <p:spTgt spid="37"/>
                                        </p:tgtEl>
                                        <p:attrNameLst>
                                          <p:attrName>ppt_y</p:attrName>
                                        </p:attrNameLst>
                                      </p:cBhvr>
                                      <p:tavLst>
                                        <p:tav tm="0">
                                          <p:val>
                                            <p:strVal val="1+#ppt_h/2"/>
                                          </p:val>
                                        </p:tav>
                                        <p:tav tm="100000">
                                          <p:val>
                                            <p:strVal val="#ppt_y"/>
                                          </p:val>
                                        </p:tav>
                                      </p:tavLst>
                                    </p:anim>
                                  </p:childTnLst>
                                </p:cTn>
                              </p:par>
                            </p:childTnLst>
                          </p:cTn>
                        </p:par>
                        <p:par>
                          <p:cTn id="46" fill="hold">
                            <p:stCondLst>
                              <p:cond delay="1500"/>
                            </p:stCondLst>
                            <p:childTnLst>
                              <p:par>
                                <p:cTn id="47" presetID="2" presetClass="entr" presetSubtype="4"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par>
                          <p:cTn id="51" fill="hold">
                            <p:stCondLst>
                              <p:cond delay="2000"/>
                            </p:stCondLst>
                            <p:childTnLst>
                              <p:par>
                                <p:cTn id="52" presetID="2" presetClass="entr" presetSubtype="4" fill="hold" nodeType="afterEffect">
                                  <p:stCondLst>
                                    <p:cond delay="0"/>
                                  </p:stCondLst>
                                  <p:childTnLst>
                                    <p:set>
                                      <p:cBhvr>
                                        <p:cTn id="53" dur="1" fill="hold">
                                          <p:stCondLst>
                                            <p:cond delay="0"/>
                                          </p:stCondLst>
                                        </p:cTn>
                                        <p:tgtEl>
                                          <p:spTgt spid="35"/>
                                        </p:tgtEl>
                                        <p:attrNameLst>
                                          <p:attrName>style.visibility</p:attrName>
                                        </p:attrNameLst>
                                      </p:cBhvr>
                                      <p:to>
                                        <p:strVal val="visible"/>
                                      </p:to>
                                    </p:set>
                                    <p:anim calcmode="lin" valueType="num">
                                      <p:cBhvr additive="base">
                                        <p:cTn id="54" dur="500" fill="hold"/>
                                        <p:tgtEl>
                                          <p:spTgt spid="35"/>
                                        </p:tgtEl>
                                        <p:attrNameLst>
                                          <p:attrName>ppt_x</p:attrName>
                                        </p:attrNameLst>
                                      </p:cBhvr>
                                      <p:tavLst>
                                        <p:tav tm="0">
                                          <p:val>
                                            <p:strVal val="#ppt_x"/>
                                          </p:val>
                                        </p:tav>
                                        <p:tav tm="100000">
                                          <p:val>
                                            <p:strVal val="#ppt_x"/>
                                          </p:val>
                                        </p:tav>
                                      </p:tavLst>
                                    </p:anim>
                                    <p:anim calcmode="lin" valueType="num">
                                      <p:cBhvr additive="base">
                                        <p:cTn id="55"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grpId="0" nodeType="clickEffect">
                                  <p:stCondLst>
                                    <p:cond delay="0"/>
                                  </p:stCondLst>
                                  <p:childTnLst>
                                    <p:set>
                                      <p:cBhvr>
                                        <p:cTn id="59" dur="1" fill="hold">
                                          <p:stCondLst>
                                            <p:cond delay="0"/>
                                          </p:stCondLst>
                                        </p:cTn>
                                        <p:tgtEl>
                                          <p:spTgt spid="4"/>
                                        </p:tgtEl>
                                        <p:attrNameLst>
                                          <p:attrName>style.visibility</p:attrName>
                                        </p:attrNameLst>
                                      </p:cBhvr>
                                      <p:to>
                                        <p:strVal val="visible"/>
                                      </p:to>
                                    </p:set>
                                    <p:anim calcmode="lin" valueType="num">
                                      <p:cBhvr additive="base">
                                        <p:cTn id="60" dur="500" fill="hold"/>
                                        <p:tgtEl>
                                          <p:spTgt spid="4"/>
                                        </p:tgtEl>
                                        <p:attrNameLst>
                                          <p:attrName>ppt_x</p:attrName>
                                        </p:attrNameLst>
                                      </p:cBhvr>
                                      <p:tavLst>
                                        <p:tav tm="0">
                                          <p:val>
                                            <p:strVal val="#ppt_x"/>
                                          </p:val>
                                        </p:tav>
                                        <p:tav tm="100000">
                                          <p:val>
                                            <p:strVal val="#ppt_x"/>
                                          </p:val>
                                        </p:tav>
                                      </p:tavLst>
                                    </p:anim>
                                    <p:anim calcmode="lin" valueType="num">
                                      <p:cBhvr additive="base">
                                        <p:cTn id="61" dur="500" fill="hold"/>
                                        <p:tgtEl>
                                          <p:spTgt spid="4"/>
                                        </p:tgtEl>
                                        <p:attrNameLst>
                                          <p:attrName>ppt_y</p:attrName>
                                        </p:attrNameLst>
                                      </p:cBhvr>
                                      <p:tavLst>
                                        <p:tav tm="0">
                                          <p:val>
                                            <p:strVal val="1+#ppt_h/2"/>
                                          </p:val>
                                        </p:tav>
                                        <p:tav tm="100000">
                                          <p:val>
                                            <p:strVal val="#ppt_y"/>
                                          </p:val>
                                        </p:tav>
                                      </p:tavLst>
                                    </p:anim>
                                  </p:childTnLst>
                                </p:cTn>
                              </p:par>
                              <p:par>
                                <p:cTn id="62" presetID="2" presetClass="entr" presetSubtype="1" fill="hold" nodeType="withEffect">
                                  <p:stCondLst>
                                    <p:cond delay="2000"/>
                                  </p:stCondLst>
                                  <p:childTnLst>
                                    <p:set>
                                      <p:cBhvr>
                                        <p:cTn id="63" dur="1" fill="hold">
                                          <p:stCondLst>
                                            <p:cond delay="0"/>
                                          </p:stCondLst>
                                        </p:cTn>
                                        <p:tgtEl>
                                          <p:spTgt spid="43"/>
                                        </p:tgtEl>
                                        <p:attrNameLst>
                                          <p:attrName>style.visibility</p:attrName>
                                        </p:attrNameLst>
                                      </p:cBhvr>
                                      <p:to>
                                        <p:strVal val="visible"/>
                                      </p:to>
                                    </p:set>
                                    <p:anim calcmode="lin" valueType="num">
                                      <p:cBhvr additive="base">
                                        <p:cTn id="64" dur="500" fill="hold"/>
                                        <p:tgtEl>
                                          <p:spTgt spid="43"/>
                                        </p:tgtEl>
                                        <p:attrNameLst>
                                          <p:attrName>ppt_x</p:attrName>
                                        </p:attrNameLst>
                                      </p:cBhvr>
                                      <p:tavLst>
                                        <p:tav tm="0">
                                          <p:val>
                                            <p:strVal val="#ppt_x"/>
                                          </p:val>
                                        </p:tav>
                                        <p:tav tm="100000">
                                          <p:val>
                                            <p:strVal val="#ppt_x"/>
                                          </p:val>
                                        </p:tav>
                                      </p:tavLst>
                                    </p:anim>
                                    <p:anim calcmode="lin" valueType="num">
                                      <p:cBhvr additive="base">
                                        <p:cTn id="65" dur="500" fill="hold"/>
                                        <p:tgtEl>
                                          <p:spTgt spid="43"/>
                                        </p:tgtEl>
                                        <p:attrNameLst>
                                          <p:attrName>ppt_y</p:attrName>
                                        </p:attrNameLst>
                                      </p:cBhvr>
                                      <p:tavLst>
                                        <p:tav tm="0">
                                          <p:val>
                                            <p:strVal val="0-#ppt_h/2"/>
                                          </p:val>
                                        </p:tav>
                                        <p:tav tm="100000">
                                          <p:val>
                                            <p:strVal val="#ppt_y"/>
                                          </p:val>
                                        </p:tav>
                                      </p:tavLst>
                                    </p:anim>
                                  </p:childTnLst>
                                </p:cTn>
                              </p:par>
                              <p:par>
                                <p:cTn id="66" presetID="2" presetClass="entr" presetSubtype="1" fill="hold" nodeType="withEffect">
                                  <p:stCondLst>
                                    <p:cond delay="2000"/>
                                  </p:stCondLst>
                                  <p:childTnLst>
                                    <p:set>
                                      <p:cBhvr>
                                        <p:cTn id="67" dur="1" fill="hold">
                                          <p:stCondLst>
                                            <p:cond delay="0"/>
                                          </p:stCondLst>
                                        </p:cTn>
                                        <p:tgtEl>
                                          <p:spTgt spid="46"/>
                                        </p:tgtEl>
                                        <p:attrNameLst>
                                          <p:attrName>style.visibility</p:attrName>
                                        </p:attrNameLst>
                                      </p:cBhvr>
                                      <p:to>
                                        <p:strVal val="visible"/>
                                      </p:to>
                                    </p:set>
                                    <p:anim calcmode="lin" valueType="num">
                                      <p:cBhvr additive="base">
                                        <p:cTn id="68" dur="500" fill="hold"/>
                                        <p:tgtEl>
                                          <p:spTgt spid="46"/>
                                        </p:tgtEl>
                                        <p:attrNameLst>
                                          <p:attrName>ppt_x</p:attrName>
                                        </p:attrNameLst>
                                      </p:cBhvr>
                                      <p:tavLst>
                                        <p:tav tm="0">
                                          <p:val>
                                            <p:strVal val="#ppt_x"/>
                                          </p:val>
                                        </p:tav>
                                        <p:tav tm="100000">
                                          <p:val>
                                            <p:strVal val="#ppt_x"/>
                                          </p:val>
                                        </p:tav>
                                      </p:tavLst>
                                    </p:anim>
                                    <p:anim calcmode="lin" valueType="num">
                                      <p:cBhvr additive="base">
                                        <p:cTn id="69" dur="500" fill="hold"/>
                                        <p:tgtEl>
                                          <p:spTgt spid="46"/>
                                        </p:tgtEl>
                                        <p:attrNameLst>
                                          <p:attrName>ppt_y</p:attrName>
                                        </p:attrNameLst>
                                      </p:cBhvr>
                                      <p:tavLst>
                                        <p:tav tm="0">
                                          <p:val>
                                            <p:strVal val="0-#ppt_h/2"/>
                                          </p:val>
                                        </p:tav>
                                        <p:tav tm="100000">
                                          <p:val>
                                            <p:strVal val="#ppt_y"/>
                                          </p:val>
                                        </p:tav>
                                      </p:tavLst>
                                    </p:anim>
                                  </p:childTnLst>
                                </p:cTn>
                              </p:par>
                              <p:par>
                                <p:cTn id="70" presetID="2" presetClass="entr" presetSubtype="1" fill="hold" nodeType="withEffect">
                                  <p:stCondLst>
                                    <p:cond delay="2000"/>
                                  </p:stCondLst>
                                  <p:childTnLst>
                                    <p:set>
                                      <p:cBhvr>
                                        <p:cTn id="71" dur="1" fill="hold">
                                          <p:stCondLst>
                                            <p:cond delay="0"/>
                                          </p:stCondLst>
                                        </p:cTn>
                                        <p:tgtEl>
                                          <p:spTgt spid="45"/>
                                        </p:tgtEl>
                                        <p:attrNameLst>
                                          <p:attrName>style.visibility</p:attrName>
                                        </p:attrNameLst>
                                      </p:cBhvr>
                                      <p:to>
                                        <p:strVal val="visible"/>
                                      </p:to>
                                    </p:set>
                                    <p:anim calcmode="lin" valueType="num">
                                      <p:cBhvr additive="base">
                                        <p:cTn id="72" dur="500" fill="hold"/>
                                        <p:tgtEl>
                                          <p:spTgt spid="45"/>
                                        </p:tgtEl>
                                        <p:attrNameLst>
                                          <p:attrName>ppt_x</p:attrName>
                                        </p:attrNameLst>
                                      </p:cBhvr>
                                      <p:tavLst>
                                        <p:tav tm="0">
                                          <p:val>
                                            <p:strVal val="#ppt_x"/>
                                          </p:val>
                                        </p:tav>
                                        <p:tav tm="100000">
                                          <p:val>
                                            <p:strVal val="#ppt_x"/>
                                          </p:val>
                                        </p:tav>
                                      </p:tavLst>
                                    </p:anim>
                                    <p:anim calcmode="lin" valueType="num">
                                      <p:cBhvr additive="base">
                                        <p:cTn id="73" dur="500" fill="hold"/>
                                        <p:tgtEl>
                                          <p:spTgt spid="45"/>
                                        </p:tgtEl>
                                        <p:attrNameLst>
                                          <p:attrName>ppt_y</p:attrName>
                                        </p:attrNameLst>
                                      </p:cBhvr>
                                      <p:tavLst>
                                        <p:tav tm="0">
                                          <p:val>
                                            <p:strVal val="0-#ppt_h/2"/>
                                          </p:val>
                                        </p:tav>
                                        <p:tav tm="100000">
                                          <p:val>
                                            <p:strVal val="#ppt_y"/>
                                          </p:val>
                                        </p:tav>
                                      </p:tavLst>
                                    </p:anim>
                                  </p:childTnLst>
                                </p:cTn>
                              </p:par>
                              <p:par>
                                <p:cTn id="74" presetID="2" presetClass="entr" presetSubtype="1" fill="hold" nodeType="withEffect">
                                  <p:stCondLst>
                                    <p:cond delay="2000"/>
                                  </p:stCondLst>
                                  <p:childTnLst>
                                    <p:set>
                                      <p:cBhvr>
                                        <p:cTn id="75" dur="1" fill="hold">
                                          <p:stCondLst>
                                            <p:cond delay="0"/>
                                          </p:stCondLst>
                                        </p:cTn>
                                        <p:tgtEl>
                                          <p:spTgt spid="44"/>
                                        </p:tgtEl>
                                        <p:attrNameLst>
                                          <p:attrName>style.visibility</p:attrName>
                                        </p:attrNameLst>
                                      </p:cBhvr>
                                      <p:to>
                                        <p:strVal val="visible"/>
                                      </p:to>
                                    </p:set>
                                    <p:anim calcmode="lin" valueType="num">
                                      <p:cBhvr additive="base">
                                        <p:cTn id="76" dur="500" fill="hold"/>
                                        <p:tgtEl>
                                          <p:spTgt spid="44"/>
                                        </p:tgtEl>
                                        <p:attrNameLst>
                                          <p:attrName>ppt_x</p:attrName>
                                        </p:attrNameLst>
                                      </p:cBhvr>
                                      <p:tavLst>
                                        <p:tav tm="0">
                                          <p:val>
                                            <p:strVal val="#ppt_x"/>
                                          </p:val>
                                        </p:tav>
                                        <p:tav tm="100000">
                                          <p:val>
                                            <p:strVal val="#ppt_x"/>
                                          </p:val>
                                        </p:tav>
                                      </p:tavLst>
                                    </p:anim>
                                    <p:anim calcmode="lin" valueType="num">
                                      <p:cBhvr additive="base">
                                        <p:cTn id="77" dur="500" fill="hold"/>
                                        <p:tgtEl>
                                          <p:spTgt spid="4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8841583-94A2-60C5-4FD7-1901B61D016A}"/>
              </a:ext>
            </a:extLst>
          </p:cNvPr>
          <p:cNvPicPr>
            <a:picLocks noChangeAspect="1"/>
          </p:cNvPicPr>
          <p:nvPr/>
        </p:nvPicPr>
        <p:blipFill>
          <a:blip r:embed="rId2"/>
          <a:stretch>
            <a:fillRect/>
          </a:stretch>
        </p:blipFill>
        <p:spPr>
          <a:xfrm>
            <a:off x="0" y="0"/>
            <a:ext cx="7373073" cy="6757604"/>
          </a:xfrm>
          <a:prstGeom prst="rect">
            <a:avLst/>
          </a:prstGeom>
        </p:spPr>
      </p:pic>
    </p:spTree>
    <p:extLst>
      <p:ext uri="{BB962C8B-B14F-4D97-AF65-F5344CB8AC3E}">
        <p14:creationId xmlns:p14="http://schemas.microsoft.com/office/powerpoint/2010/main" val="32950584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099F9A45-7E88-B0C6-94B3-FE39BBA075BD}"/>
              </a:ext>
            </a:extLst>
          </p:cNvPr>
          <p:cNvPicPr>
            <a:picLocks noChangeAspect="1"/>
          </p:cNvPicPr>
          <p:nvPr/>
        </p:nvPicPr>
        <p:blipFill>
          <a:blip r:embed="rId2"/>
          <a:stretch>
            <a:fillRect/>
          </a:stretch>
        </p:blipFill>
        <p:spPr>
          <a:xfrm>
            <a:off x="0" y="-1"/>
            <a:ext cx="7373073" cy="6852981"/>
          </a:xfrm>
          <a:prstGeom prst="rect">
            <a:avLst/>
          </a:prstGeom>
        </p:spPr>
      </p:pic>
    </p:spTree>
    <p:extLst>
      <p:ext uri="{BB962C8B-B14F-4D97-AF65-F5344CB8AC3E}">
        <p14:creationId xmlns:p14="http://schemas.microsoft.com/office/powerpoint/2010/main" val="40107138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63D96A63-F79E-135D-1C26-430442F6A4F0}"/>
              </a:ext>
            </a:extLst>
          </p:cNvPr>
          <p:cNvPicPr>
            <a:picLocks noChangeAspect="1"/>
          </p:cNvPicPr>
          <p:nvPr/>
        </p:nvPicPr>
        <p:blipFill>
          <a:blip r:embed="rId2"/>
          <a:stretch>
            <a:fillRect/>
          </a:stretch>
        </p:blipFill>
        <p:spPr>
          <a:xfrm>
            <a:off x="0" y="0"/>
            <a:ext cx="8902734" cy="6858000"/>
          </a:xfrm>
          <a:prstGeom prst="rect">
            <a:avLst/>
          </a:prstGeom>
        </p:spPr>
      </p:pic>
    </p:spTree>
    <p:extLst>
      <p:ext uri="{BB962C8B-B14F-4D97-AF65-F5344CB8AC3E}">
        <p14:creationId xmlns:p14="http://schemas.microsoft.com/office/powerpoint/2010/main" val="1852467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C39B6904-86BB-C790-32EF-1E0F40FBB4F1}"/>
              </a:ext>
            </a:extLst>
          </p:cNvPr>
          <p:cNvPicPr>
            <a:picLocks noChangeAspect="1"/>
          </p:cNvPicPr>
          <p:nvPr/>
        </p:nvPicPr>
        <p:blipFill>
          <a:blip r:embed="rId2"/>
          <a:stretch>
            <a:fillRect/>
          </a:stretch>
        </p:blipFill>
        <p:spPr>
          <a:xfrm>
            <a:off x="0" y="0"/>
            <a:ext cx="6538148" cy="6858000"/>
          </a:xfrm>
          <a:prstGeom prst="rect">
            <a:avLst/>
          </a:prstGeom>
        </p:spPr>
      </p:pic>
    </p:spTree>
    <p:extLst>
      <p:ext uri="{BB962C8B-B14F-4D97-AF65-F5344CB8AC3E}">
        <p14:creationId xmlns:p14="http://schemas.microsoft.com/office/powerpoint/2010/main" val="3888767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BEFCC4F-C934-D6E3-B941-5E30C28DBB7A}"/>
              </a:ext>
            </a:extLst>
          </p:cNvPr>
          <p:cNvSpPr txBox="1"/>
          <p:nvPr/>
        </p:nvSpPr>
        <p:spPr>
          <a:xfrm>
            <a:off x="170822" y="200967"/>
            <a:ext cx="5466303" cy="769441"/>
          </a:xfrm>
          <a:prstGeom prst="rect">
            <a:avLst/>
          </a:prstGeom>
          <a:noFill/>
        </p:spPr>
        <p:txBody>
          <a:bodyPr wrap="square" rtlCol="0">
            <a:spAutoFit/>
          </a:bodyPr>
          <a:lstStyle/>
          <a:p>
            <a:r>
              <a:rPr lang="nl-NL" sz="4400" b="1" dirty="0">
                <a:latin typeface="ADLaM Display" panose="02010000000000000000" pitchFamily="2" charset="0"/>
                <a:ea typeface="ADLaM Display" panose="02010000000000000000" pitchFamily="2" charset="0"/>
                <a:cs typeface="ADLaM Display" panose="02010000000000000000" pitchFamily="2" charset="0"/>
              </a:rPr>
              <a:t>Voorkennis</a:t>
            </a:r>
          </a:p>
        </p:txBody>
      </p:sp>
      <p:sp>
        <p:nvSpPr>
          <p:cNvPr id="3" name="Tekstvak 2">
            <a:extLst>
              <a:ext uri="{FF2B5EF4-FFF2-40B4-BE49-F238E27FC236}">
                <a16:creationId xmlns:a16="http://schemas.microsoft.com/office/drawing/2014/main" id="{B63C5074-BDFA-B243-DA09-05FCE0F24848}"/>
              </a:ext>
            </a:extLst>
          </p:cNvPr>
          <p:cNvSpPr txBox="1"/>
          <p:nvPr/>
        </p:nvSpPr>
        <p:spPr>
          <a:xfrm>
            <a:off x="170822" y="1266092"/>
            <a:ext cx="11844197" cy="523220"/>
          </a:xfrm>
          <a:prstGeom prst="rect">
            <a:avLst/>
          </a:prstGeom>
          <a:noFill/>
        </p:spPr>
        <p:txBody>
          <a:bodyPr wrap="square" rtlCol="0">
            <a:spAutoFit/>
          </a:bodyPr>
          <a:lstStyle/>
          <a:p>
            <a:r>
              <a:rPr lang="nl-NL" sz="2800" dirty="0"/>
              <a:t>Welke is verticale lijn?				Welke is horizontale lijn?	</a:t>
            </a:r>
          </a:p>
        </p:txBody>
      </p:sp>
      <p:cxnSp>
        <p:nvCxnSpPr>
          <p:cNvPr id="5" name="Rechte verbindingslijn 4">
            <a:extLst>
              <a:ext uri="{FF2B5EF4-FFF2-40B4-BE49-F238E27FC236}">
                <a16:creationId xmlns:a16="http://schemas.microsoft.com/office/drawing/2014/main" id="{12641455-54F5-5414-ADAB-BE23D58C44C5}"/>
              </a:ext>
            </a:extLst>
          </p:cNvPr>
          <p:cNvCxnSpPr/>
          <p:nvPr/>
        </p:nvCxnSpPr>
        <p:spPr>
          <a:xfrm>
            <a:off x="304801" y="5584723"/>
            <a:ext cx="5037357" cy="0"/>
          </a:xfrm>
          <a:prstGeom prst="line">
            <a:avLst/>
          </a:prstGeom>
          <a:ln w="57150"/>
        </p:spPr>
        <p:style>
          <a:lnRef idx="2">
            <a:schemeClr val="accent1"/>
          </a:lnRef>
          <a:fillRef idx="0">
            <a:schemeClr val="accent1"/>
          </a:fillRef>
          <a:effectRef idx="1">
            <a:schemeClr val="accent1"/>
          </a:effectRef>
          <a:fontRef idx="minor">
            <a:schemeClr val="tx1"/>
          </a:fontRef>
        </p:style>
      </p:cxnSp>
      <p:sp>
        <p:nvSpPr>
          <p:cNvPr id="6" name="Tekstvak 5">
            <a:extLst>
              <a:ext uri="{FF2B5EF4-FFF2-40B4-BE49-F238E27FC236}">
                <a16:creationId xmlns:a16="http://schemas.microsoft.com/office/drawing/2014/main" id="{2A960AFD-A6E7-7863-A610-FCD600033559}"/>
              </a:ext>
            </a:extLst>
          </p:cNvPr>
          <p:cNvSpPr txBox="1"/>
          <p:nvPr/>
        </p:nvSpPr>
        <p:spPr>
          <a:xfrm>
            <a:off x="304801" y="4943357"/>
            <a:ext cx="11844197" cy="523220"/>
          </a:xfrm>
          <a:prstGeom prst="rect">
            <a:avLst/>
          </a:prstGeom>
          <a:noFill/>
        </p:spPr>
        <p:txBody>
          <a:bodyPr wrap="square" rtlCol="0">
            <a:spAutoFit/>
          </a:bodyPr>
          <a:lstStyle/>
          <a:p>
            <a:r>
              <a:rPr lang="nl-NL" sz="2800" dirty="0"/>
              <a:t>					a				       b</a:t>
            </a:r>
          </a:p>
        </p:txBody>
      </p:sp>
      <p:cxnSp>
        <p:nvCxnSpPr>
          <p:cNvPr id="7" name="Rechte verbindingslijn 6">
            <a:extLst>
              <a:ext uri="{FF2B5EF4-FFF2-40B4-BE49-F238E27FC236}">
                <a16:creationId xmlns:a16="http://schemas.microsoft.com/office/drawing/2014/main" id="{68A44830-F5BB-BFD2-CDB2-2CD9E5B1CE3B}"/>
              </a:ext>
            </a:extLst>
          </p:cNvPr>
          <p:cNvCxnSpPr>
            <a:cxnSpLocks/>
          </p:cNvCxnSpPr>
          <p:nvPr/>
        </p:nvCxnSpPr>
        <p:spPr>
          <a:xfrm flipV="1">
            <a:off x="8986684" y="2546555"/>
            <a:ext cx="0" cy="4001729"/>
          </a:xfrm>
          <a:prstGeom prst="line">
            <a:avLst/>
          </a:prstGeom>
          <a:ln w="5715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413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DE537ED3-9440-3E0A-DF8D-04D3A8DE0111}"/>
              </a:ext>
            </a:extLst>
          </p:cNvPr>
          <p:cNvPicPr>
            <a:picLocks noChangeAspect="1"/>
          </p:cNvPicPr>
          <p:nvPr/>
        </p:nvPicPr>
        <p:blipFill>
          <a:blip r:embed="rId2"/>
          <a:stretch>
            <a:fillRect/>
          </a:stretch>
        </p:blipFill>
        <p:spPr>
          <a:xfrm>
            <a:off x="0" y="0"/>
            <a:ext cx="7324725" cy="6505575"/>
          </a:xfrm>
          <a:prstGeom prst="rect">
            <a:avLst/>
          </a:prstGeom>
        </p:spPr>
      </p:pic>
      <p:pic>
        <p:nvPicPr>
          <p:cNvPr id="5" name="Afbeelding 4">
            <a:extLst>
              <a:ext uri="{FF2B5EF4-FFF2-40B4-BE49-F238E27FC236}">
                <a16:creationId xmlns:a16="http://schemas.microsoft.com/office/drawing/2014/main" id="{EB66686B-7D2D-C522-068F-FF08851A0794}"/>
              </a:ext>
            </a:extLst>
          </p:cNvPr>
          <p:cNvPicPr>
            <a:picLocks noChangeAspect="1"/>
          </p:cNvPicPr>
          <p:nvPr/>
        </p:nvPicPr>
        <p:blipFill>
          <a:blip r:embed="rId3"/>
          <a:stretch>
            <a:fillRect/>
          </a:stretch>
        </p:blipFill>
        <p:spPr>
          <a:xfrm>
            <a:off x="7425644" y="0"/>
            <a:ext cx="4766356" cy="6858000"/>
          </a:xfrm>
          <a:prstGeom prst="rect">
            <a:avLst/>
          </a:prstGeom>
        </p:spPr>
      </p:pic>
    </p:spTree>
    <p:extLst>
      <p:ext uri="{BB962C8B-B14F-4D97-AF65-F5344CB8AC3E}">
        <p14:creationId xmlns:p14="http://schemas.microsoft.com/office/powerpoint/2010/main" val="16695622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a:extLst>
              <a:ext uri="{FF2B5EF4-FFF2-40B4-BE49-F238E27FC236}">
                <a16:creationId xmlns:a16="http://schemas.microsoft.com/office/drawing/2014/main" id="{CA2EFBE2-F795-2A38-1A2E-784B44ACCCB2}"/>
              </a:ext>
            </a:extLst>
          </p:cNvPr>
          <p:cNvSpPr txBox="1"/>
          <p:nvPr/>
        </p:nvSpPr>
        <p:spPr>
          <a:xfrm>
            <a:off x="116114" y="1997839"/>
            <a:ext cx="11930743" cy="1200329"/>
          </a:xfrm>
          <a:prstGeom prst="rect">
            <a:avLst/>
          </a:prstGeom>
          <a:noFill/>
        </p:spPr>
        <p:txBody>
          <a:bodyPr wrap="square">
            <a:spAutoFit/>
          </a:bodyPr>
          <a:lstStyle/>
          <a:p>
            <a:r>
              <a:rPr lang="nl-NL" sz="3600" dirty="0"/>
              <a:t>https://create.kahoot.it/share/beelddiagram-en-staafdiagram/bc9ce1e6-2869-4386-8b46-2d2765ddfab5</a:t>
            </a:r>
          </a:p>
        </p:txBody>
      </p:sp>
      <p:sp>
        <p:nvSpPr>
          <p:cNvPr id="2" name="Tekstvak 1">
            <a:extLst>
              <a:ext uri="{FF2B5EF4-FFF2-40B4-BE49-F238E27FC236}">
                <a16:creationId xmlns:a16="http://schemas.microsoft.com/office/drawing/2014/main" id="{49A081D7-2637-FD47-A937-66BC13FB97CD}"/>
              </a:ext>
            </a:extLst>
          </p:cNvPr>
          <p:cNvSpPr txBox="1"/>
          <p:nvPr/>
        </p:nvSpPr>
        <p:spPr>
          <a:xfrm>
            <a:off x="170822" y="200967"/>
            <a:ext cx="9713011" cy="769441"/>
          </a:xfrm>
          <a:prstGeom prst="rect">
            <a:avLst/>
          </a:prstGeom>
          <a:noFill/>
        </p:spPr>
        <p:txBody>
          <a:bodyPr wrap="square" rtlCol="0">
            <a:spAutoFit/>
          </a:bodyPr>
          <a:lstStyle/>
          <a:p>
            <a:r>
              <a:rPr lang="nl-NL" sz="4400" b="1" dirty="0">
                <a:latin typeface="ADLaM Display" panose="02010000000000000000" pitchFamily="2" charset="0"/>
                <a:ea typeface="ADLaM Display" panose="02010000000000000000" pitchFamily="2" charset="0"/>
                <a:cs typeface="ADLaM Display" panose="02010000000000000000" pitchFamily="2" charset="0"/>
              </a:rPr>
              <a:t>Afsluiting-</a:t>
            </a:r>
            <a:r>
              <a:rPr lang="nl-NL" sz="4400" b="1" dirty="0" err="1">
                <a:latin typeface="ADLaM Display" panose="02010000000000000000" pitchFamily="2" charset="0"/>
                <a:ea typeface="ADLaM Display" panose="02010000000000000000" pitchFamily="2" charset="0"/>
                <a:cs typeface="ADLaM Display" panose="02010000000000000000" pitchFamily="2" charset="0"/>
              </a:rPr>
              <a:t>Kahoot</a:t>
            </a:r>
            <a:r>
              <a:rPr lang="nl-NL" sz="4400" b="1" dirty="0">
                <a:latin typeface="ADLaM Display" panose="02010000000000000000" pitchFamily="2" charset="0"/>
                <a:ea typeface="ADLaM Display" panose="02010000000000000000" pitchFamily="2" charset="0"/>
                <a:cs typeface="ADLaM Display" panose="02010000000000000000" pitchFamily="2" charset="0"/>
              </a:rPr>
              <a:t> Quiz(5 minuten)</a:t>
            </a:r>
          </a:p>
        </p:txBody>
      </p:sp>
    </p:spTree>
    <p:extLst>
      <p:ext uri="{BB962C8B-B14F-4D97-AF65-F5344CB8AC3E}">
        <p14:creationId xmlns:p14="http://schemas.microsoft.com/office/powerpoint/2010/main" val="14109674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kstvak 6">
            <a:extLst>
              <a:ext uri="{FF2B5EF4-FFF2-40B4-BE49-F238E27FC236}">
                <a16:creationId xmlns:a16="http://schemas.microsoft.com/office/drawing/2014/main" id="{7234728F-6A18-DB21-EC38-903F15F32E4C}"/>
              </a:ext>
            </a:extLst>
          </p:cNvPr>
          <p:cNvSpPr txBox="1"/>
          <p:nvPr/>
        </p:nvSpPr>
        <p:spPr>
          <a:xfrm>
            <a:off x="1255486" y="539207"/>
            <a:ext cx="9681028" cy="2062103"/>
          </a:xfrm>
          <a:prstGeom prst="rect">
            <a:avLst/>
          </a:prstGeom>
          <a:noFill/>
        </p:spPr>
        <p:txBody>
          <a:bodyPr wrap="square">
            <a:spAutoFit/>
          </a:bodyPr>
          <a:lstStyle/>
          <a:p>
            <a:r>
              <a:rPr lang="nl-NL" sz="3200" dirty="0"/>
              <a:t>Huiswerk: Open de opdrachten in jullie boek via deze link in </a:t>
            </a:r>
            <a:r>
              <a:rPr lang="nl-NL" sz="3200" dirty="0" err="1"/>
              <a:t>GeoGebra</a:t>
            </a:r>
            <a:r>
              <a:rPr lang="nl-NL" sz="3200" dirty="0"/>
              <a:t>, voer de waarden in en maak een digitale staafdiagram. Vergelijk daarna de oplossingen die jullie hebben gemaakt</a:t>
            </a:r>
          </a:p>
        </p:txBody>
      </p:sp>
      <p:sp>
        <p:nvSpPr>
          <p:cNvPr id="13" name="Tekstvak 12">
            <a:extLst>
              <a:ext uri="{FF2B5EF4-FFF2-40B4-BE49-F238E27FC236}">
                <a16:creationId xmlns:a16="http://schemas.microsoft.com/office/drawing/2014/main" id="{9B7A2727-B513-237C-0695-C1735BFE77B5}"/>
              </a:ext>
            </a:extLst>
          </p:cNvPr>
          <p:cNvSpPr txBox="1"/>
          <p:nvPr/>
        </p:nvSpPr>
        <p:spPr>
          <a:xfrm>
            <a:off x="1255486" y="3138492"/>
            <a:ext cx="9681028" cy="461665"/>
          </a:xfrm>
          <a:prstGeom prst="rect">
            <a:avLst/>
          </a:prstGeom>
          <a:noFill/>
        </p:spPr>
        <p:txBody>
          <a:bodyPr wrap="square">
            <a:spAutoFit/>
          </a:bodyPr>
          <a:lstStyle/>
          <a:p>
            <a:r>
              <a:rPr lang="nl-NL" sz="2400" dirty="0">
                <a:hlinkClick r:id="rId2"/>
              </a:rPr>
              <a:t>Kopie </a:t>
            </a:r>
            <a:r>
              <a:rPr lang="nl-NL" sz="2400" dirty="0" err="1">
                <a:hlinkClick r:id="rId2"/>
              </a:rPr>
              <a:t>vanStaafdiagram</a:t>
            </a:r>
            <a:r>
              <a:rPr lang="nl-NL" sz="2400" dirty="0">
                <a:hlinkClick r:id="rId2"/>
              </a:rPr>
              <a:t> gekleurde snoepjes - </a:t>
            </a:r>
            <a:r>
              <a:rPr lang="nl-NL" sz="2400" dirty="0" err="1">
                <a:hlinkClick r:id="rId2"/>
              </a:rPr>
              <a:t>Worksheet</a:t>
            </a:r>
            <a:r>
              <a:rPr lang="nl-NL" sz="2400" dirty="0">
                <a:hlinkClick r:id="rId2"/>
              </a:rPr>
              <a:t> (geogebra.org)</a:t>
            </a:r>
            <a:endParaRPr lang="nl-NL" sz="2400" dirty="0"/>
          </a:p>
        </p:txBody>
      </p:sp>
    </p:spTree>
    <p:extLst>
      <p:ext uri="{BB962C8B-B14F-4D97-AF65-F5344CB8AC3E}">
        <p14:creationId xmlns:p14="http://schemas.microsoft.com/office/powerpoint/2010/main" val="299882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descr="Küçük erkek tutan işareti">
            <a:extLst>
              <a:ext uri="{FF2B5EF4-FFF2-40B4-BE49-F238E27FC236}">
                <a16:creationId xmlns:a16="http://schemas.microsoft.com/office/drawing/2014/main" id="{13822DED-D518-8FF0-0B52-CA792C8371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0812" y="-1041308"/>
            <a:ext cx="4497313" cy="7899308"/>
          </a:xfrm>
          <a:prstGeom prst="rect">
            <a:avLst/>
          </a:prstGeom>
        </p:spPr>
      </p:pic>
      <p:sp>
        <p:nvSpPr>
          <p:cNvPr id="2" name="Başlık 1">
            <a:extLst>
              <a:ext uri="{FF2B5EF4-FFF2-40B4-BE49-F238E27FC236}">
                <a16:creationId xmlns:a16="http://schemas.microsoft.com/office/drawing/2014/main" id="{CFDC189A-EAD0-B1A3-5DE3-1AC33E175F26}"/>
              </a:ext>
            </a:extLst>
          </p:cNvPr>
          <p:cNvSpPr>
            <a:spLocks noGrp="1"/>
          </p:cNvSpPr>
          <p:nvPr>
            <p:ph type="title"/>
          </p:nvPr>
        </p:nvSpPr>
        <p:spPr>
          <a:xfrm>
            <a:off x="3275124" y="-797468"/>
            <a:ext cx="5074921" cy="1706880"/>
          </a:xfrm>
        </p:spPr>
        <p:txBody>
          <a:bodyPr>
            <a:normAutofit/>
          </a:bodyPr>
          <a:lstStyle/>
          <a:p>
            <a:pPr algn="ctr"/>
            <a:r>
              <a:rPr lang="nl-NL" sz="3200" b="1" dirty="0">
                <a:latin typeface="Aptos SemiBold" panose="020F0502020204030204" pitchFamily="34" charset="0"/>
              </a:rPr>
              <a:t>Bedankt</a:t>
            </a:r>
            <a:br>
              <a:rPr lang="nl-NL" sz="3200" b="1" dirty="0">
                <a:latin typeface="Aptos SemiBold" panose="020F0502020204030204" pitchFamily="34" charset="0"/>
              </a:rPr>
            </a:br>
            <a:r>
              <a:rPr lang="nl-NL" sz="3200" b="1" dirty="0">
                <a:latin typeface="Aptos SemiBold" panose="020F0502020204030204" pitchFamily="34" charset="0"/>
              </a:rPr>
              <a:t> voor jullie aandacht</a:t>
            </a:r>
          </a:p>
        </p:txBody>
      </p:sp>
    </p:spTree>
    <p:extLst>
      <p:ext uri="{BB962C8B-B14F-4D97-AF65-F5344CB8AC3E}">
        <p14:creationId xmlns:p14="http://schemas.microsoft.com/office/powerpoint/2010/main" val="350991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5000" fill="hold"/>
                                        <p:tgtEl>
                                          <p:spTgt spid="5"/>
                                        </p:tgtEl>
                                        <p:attrNameLst>
                                          <p:attrName>ppt_x</p:attrName>
                                        </p:attrNameLst>
                                      </p:cBhvr>
                                      <p:tavLst>
                                        <p:tav tm="0">
                                          <p:val>
                                            <p:strVal val="#ppt_x"/>
                                          </p:val>
                                        </p:tav>
                                        <p:tav tm="100000">
                                          <p:val>
                                            <p:strVal val="#ppt_x"/>
                                          </p:val>
                                        </p:tav>
                                      </p:tavLst>
                                    </p:anim>
                                    <p:anim calcmode="lin" valueType="num">
                                      <p:cBhvr>
                                        <p:cTn id="8" dur="15000" fill="hold"/>
                                        <p:tgtEl>
                                          <p:spTgt spid="5"/>
                                        </p:tgtEl>
                                        <p:attrNameLst>
                                          <p:attrName>ppt_y</p:attrName>
                                        </p:attrNameLst>
                                      </p:cBhvr>
                                      <p:tavLst>
                                        <p:tav tm="0">
                                          <p:val>
                                            <p:strVal val="#ppt_y+1"/>
                                          </p:val>
                                        </p:tav>
                                        <p:tav tm="100000">
                                          <p:val>
                                            <p:strVal val="#ppt_y-1"/>
                                          </p:val>
                                        </p:tav>
                                      </p:tavLst>
                                    </p:anim>
                                  </p:childTnLst>
                                </p:cTn>
                              </p:par>
                              <p:par>
                                <p:cTn id="9" presetID="28"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5000" fill="hold"/>
                                        <p:tgtEl>
                                          <p:spTgt spid="2"/>
                                        </p:tgtEl>
                                        <p:attrNameLst>
                                          <p:attrName>ppt_x</p:attrName>
                                        </p:attrNameLst>
                                      </p:cBhvr>
                                      <p:tavLst>
                                        <p:tav tm="0">
                                          <p:val>
                                            <p:strVal val="#ppt_x"/>
                                          </p:val>
                                        </p:tav>
                                        <p:tav tm="100000">
                                          <p:val>
                                            <p:strVal val="#ppt_x"/>
                                          </p:val>
                                        </p:tav>
                                      </p:tavLst>
                                    </p:anim>
                                    <p:anim calcmode="lin" valueType="num">
                                      <p:cBhvr>
                                        <p:cTn id="12" dur="15000" fill="hold"/>
                                        <p:tgtEl>
                                          <p:spTgt spid="2"/>
                                        </p:tgtEl>
                                        <p:attrNameLst>
                                          <p:attrName>ppt_y</p:attrName>
                                        </p:attrNameLst>
                                      </p:cBhvr>
                                      <p:tavLst>
                                        <p:tav tm="0">
                                          <p:val>
                                            <p:strVal val="#ppt_y+1"/>
                                          </p:val>
                                        </p:tav>
                                        <p:tav tm="100000">
                                          <p:val>
                                            <p:strVal val="#ppt_y-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E73B49-15B1-07D0-68FF-FE1662AC5067}"/>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A9F4AD3D-E33F-0F84-CDEE-75ECF6E285A1}"/>
              </a:ext>
            </a:extLst>
          </p:cNvPr>
          <p:cNvSpPr txBox="1"/>
          <p:nvPr/>
        </p:nvSpPr>
        <p:spPr>
          <a:xfrm>
            <a:off x="170822" y="200967"/>
            <a:ext cx="5466303" cy="769441"/>
          </a:xfrm>
          <a:prstGeom prst="rect">
            <a:avLst/>
          </a:prstGeom>
          <a:noFill/>
        </p:spPr>
        <p:txBody>
          <a:bodyPr wrap="square" rtlCol="0">
            <a:spAutoFit/>
          </a:bodyPr>
          <a:lstStyle/>
          <a:p>
            <a:r>
              <a:rPr lang="nl-NL" sz="4400" b="1" dirty="0">
                <a:latin typeface="ADLaM Display" panose="02010000000000000000" pitchFamily="2" charset="0"/>
                <a:ea typeface="ADLaM Display" panose="02010000000000000000" pitchFamily="2" charset="0"/>
                <a:cs typeface="ADLaM Display" panose="02010000000000000000" pitchFamily="2" charset="0"/>
              </a:rPr>
              <a:t>Voorkennis</a:t>
            </a:r>
          </a:p>
        </p:txBody>
      </p:sp>
      <p:sp>
        <p:nvSpPr>
          <p:cNvPr id="3" name="Tekstvak 2">
            <a:extLst>
              <a:ext uri="{FF2B5EF4-FFF2-40B4-BE49-F238E27FC236}">
                <a16:creationId xmlns:a16="http://schemas.microsoft.com/office/drawing/2014/main" id="{A7287CCB-6C1D-FF2A-2FC1-28DA6E083B88}"/>
              </a:ext>
            </a:extLst>
          </p:cNvPr>
          <p:cNvSpPr txBox="1"/>
          <p:nvPr/>
        </p:nvSpPr>
        <p:spPr>
          <a:xfrm>
            <a:off x="170822" y="1266092"/>
            <a:ext cx="11844197" cy="523220"/>
          </a:xfrm>
          <a:prstGeom prst="rect">
            <a:avLst/>
          </a:prstGeom>
          <a:noFill/>
        </p:spPr>
        <p:txBody>
          <a:bodyPr wrap="square" rtlCol="0">
            <a:spAutoFit/>
          </a:bodyPr>
          <a:lstStyle/>
          <a:p>
            <a:r>
              <a:rPr lang="nl-NL" sz="2800" dirty="0"/>
              <a:t>Kunnen jullie laten zien waar de horizontale en verticale as zich bevinden?</a:t>
            </a:r>
          </a:p>
        </p:txBody>
      </p:sp>
      <p:cxnSp>
        <p:nvCxnSpPr>
          <p:cNvPr id="10" name="Rechte verbindingslijn met pijl 9">
            <a:extLst>
              <a:ext uri="{FF2B5EF4-FFF2-40B4-BE49-F238E27FC236}">
                <a16:creationId xmlns:a16="http://schemas.microsoft.com/office/drawing/2014/main" id="{C66A48A6-077E-095B-0E0C-331D82859F57}"/>
              </a:ext>
            </a:extLst>
          </p:cNvPr>
          <p:cNvCxnSpPr/>
          <p:nvPr/>
        </p:nvCxnSpPr>
        <p:spPr>
          <a:xfrm>
            <a:off x="226150" y="5997679"/>
            <a:ext cx="6184490" cy="0"/>
          </a:xfrm>
          <a:prstGeom prst="straightConnector1">
            <a:avLst/>
          </a:prstGeom>
          <a:ln w="57150">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2" name="Rechte verbindingslijn met pijl 11">
            <a:extLst>
              <a:ext uri="{FF2B5EF4-FFF2-40B4-BE49-F238E27FC236}">
                <a16:creationId xmlns:a16="http://schemas.microsoft.com/office/drawing/2014/main" id="{3A3DDDCC-577A-4667-EE19-1874179F792F}"/>
              </a:ext>
            </a:extLst>
          </p:cNvPr>
          <p:cNvCxnSpPr>
            <a:cxnSpLocks/>
          </p:cNvCxnSpPr>
          <p:nvPr/>
        </p:nvCxnSpPr>
        <p:spPr>
          <a:xfrm flipV="1">
            <a:off x="1238872" y="2163098"/>
            <a:ext cx="0" cy="4404851"/>
          </a:xfrm>
          <a:prstGeom prst="straightConnector1">
            <a:avLst/>
          </a:prstGeom>
          <a:ln w="57150">
            <a:headEnd type="triangle"/>
            <a:tailEnd type="triangle"/>
          </a:ln>
        </p:spPr>
        <p:style>
          <a:lnRef idx="2">
            <a:schemeClr val="accent1"/>
          </a:lnRef>
          <a:fillRef idx="0">
            <a:schemeClr val="accent1"/>
          </a:fillRef>
          <a:effectRef idx="1">
            <a:schemeClr val="accent1"/>
          </a:effectRef>
          <a:fontRef idx="minor">
            <a:schemeClr val="tx1"/>
          </a:fontRef>
        </p:style>
      </p:cxnSp>
      <p:sp>
        <p:nvSpPr>
          <p:cNvPr id="15" name="Tekstvak 14">
            <a:extLst>
              <a:ext uri="{FF2B5EF4-FFF2-40B4-BE49-F238E27FC236}">
                <a16:creationId xmlns:a16="http://schemas.microsoft.com/office/drawing/2014/main" id="{218C1452-EE5E-318B-8126-47939265A063}"/>
              </a:ext>
            </a:extLst>
          </p:cNvPr>
          <p:cNvSpPr txBox="1"/>
          <p:nvPr/>
        </p:nvSpPr>
        <p:spPr>
          <a:xfrm>
            <a:off x="4277031" y="2551371"/>
            <a:ext cx="7793315" cy="1200329"/>
          </a:xfrm>
          <a:prstGeom prst="rect">
            <a:avLst/>
          </a:prstGeom>
          <a:noFill/>
          <a:ln>
            <a:solidFill>
              <a:schemeClr val="tx2">
                <a:lumMod val="75000"/>
                <a:lumOff val="25000"/>
              </a:schemeClr>
            </a:solidFill>
          </a:ln>
        </p:spPr>
        <p:txBody>
          <a:bodyPr wrap="square" rtlCol="0">
            <a:spAutoFit/>
          </a:bodyPr>
          <a:lstStyle/>
          <a:p>
            <a:r>
              <a:rPr lang="nl-NL" sz="2400" dirty="0">
                <a:solidFill>
                  <a:schemeClr val="accent1">
                    <a:lumMod val="75000"/>
                  </a:schemeClr>
                </a:solidFill>
              </a:rPr>
              <a:t>Dat moeten we weten omdat we de horizontale en verticale waarden uit een tabel gebruiken om een staafdiagram te tekenen.</a:t>
            </a:r>
          </a:p>
        </p:txBody>
      </p:sp>
    </p:spTree>
    <p:extLst>
      <p:ext uri="{BB962C8B-B14F-4D97-AF65-F5344CB8AC3E}">
        <p14:creationId xmlns:p14="http://schemas.microsoft.com/office/powerpoint/2010/main" val="3772435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fiek 3">
            <a:extLst>
              <a:ext uri="{FF2B5EF4-FFF2-40B4-BE49-F238E27FC236}">
                <a16:creationId xmlns:a16="http://schemas.microsoft.com/office/drawing/2014/main" id="{CBA76280-0BC5-FCB9-49C3-93796D91884E}"/>
              </a:ext>
            </a:extLst>
          </p:cNvPr>
          <p:cNvGraphicFramePr/>
          <p:nvPr>
            <p:extLst>
              <p:ext uri="{D42A27DB-BD31-4B8C-83A1-F6EECF244321}">
                <p14:modId xmlns:p14="http://schemas.microsoft.com/office/powerpoint/2010/main" val="4114378581"/>
              </p:ext>
            </p:extLst>
          </p:nvPr>
        </p:nvGraphicFramePr>
        <p:xfrm>
          <a:off x="2032000" y="1024464"/>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kstvak 5">
            <a:extLst>
              <a:ext uri="{FF2B5EF4-FFF2-40B4-BE49-F238E27FC236}">
                <a16:creationId xmlns:a16="http://schemas.microsoft.com/office/drawing/2014/main" id="{E7634041-5054-7423-6C71-8A0F81FE5C7F}"/>
              </a:ext>
            </a:extLst>
          </p:cNvPr>
          <p:cNvSpPr txBox="1"/>
          <p:nvPr/>
        </p:nvSpPr>
        <p:spPr>
          <a:xfrm>
            <a:off x="348342" y="350334"/>
            <a:ext cx="7068457" cy="584775"/>
          </a:xfrm>
          <a:prstGeom prst="rect">
            <a:avLst/>
          </a:prstGeom>
          <a:noFill/>
        </p:spPr>
        <p:txBody>
          <a:bodyPr wrap="square">
            <a:spAutoFit/>
          </a:bodyPr>
          <a:lstStyle/>
          <a:p>
            <a:r>
              <a:rPr lang="nl-NL" sz="3200" b="1" dirty="0"/>
              <a:t>Wat is je favoriete type muziek?</a:t>
            </a:r>
          </a:p>
        </p:txBody>
      </p:sp>
    </p:spTree>
    <p:extLst>
      <p:ext uri="{BB962C8B-B14F-4D97-AF65-F5344CB8AC3E}">
        <p14:creationId xmlns:p14="http://schemas.microsoft.com/office/powerpoint/2010/main" val="1309163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7FAF1"/>
        </a:solidFill>
        <a:effectLst/>
      </p:bgPr>
    </p:bg>
    <p:spTree>
      <p:nvGrpSpPr>
        <p:cNvPr id="1" name="">
          <a:extLst>
            <a:ext uri="{FF2B5EF4-FFF2-40B4-BE49-F238E27FC236}">
              <a16:creationId xmlns:a16="http://schemas.microsoft.com/office/drawing/2014/main" id="{B924964C-5BA7-B59C-BFDB-DE49B6DE46CA}"/>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D89CF3D9-5048-D0AE-B6CB-61074EC9A43C}"/>
              </a:ext>
            </a:extLst>
          </p:cNvPr>
          <p:cNvSpPr txBox="1"/>
          <p:nvPr/>
        </p:nvSpPr>
        <p:spPr>
          <a:xfrm>
            <a:off x="170822" y="200967"/>
            <a:ext cx="5466303" cy="769441"/>
          </a:xfrm>
          <a:prstGeom prst="rect">
            <a:avLst/>
          </a:prstGeom>
          <a:noFill/>
        </p:spPr>
        <p:txBody>
          <a:bodyPr wrap="square" rtlCol="0">
            <a:spAutoFit/>
          </a:bodyPr>
          <a:lstStyle/>
          <a:p>
            <a:r>
              <a:rPr lang="nl-NL" sz="4400" b="1" dirty="0">
                <a:latin typeface="ADLaM Display" panose="02010000000000000000" pitchFamily="2" charset="0"/>
                <a:ea typeface="ADLaM Display" panose="02010000000000000000" pitchFamily="2" charset="0"/>
                <a:cs typeface="ADLaM Display" panose="02010000000000000000" pitchFamily="2" charset="0"/>
              </a:rPr>
              <a:t>Theorie E</a:t>
            </a:r>
          </a:p>
        </p:txBody>
      </p:sp>
      <p:pic>
        <p:nvPicPr>
          <p:cNvPr id="5" name="Afbeelding 4">
            <a:extLst>
              <a:ext uri="{FF2B5EF4-FFF2-40B4-BE49-F238E27FC236}">
                <a16:creationId xmlns:a16="http://schemas.microsoft.com/office/drawing/2014/main" id="{8A8C774C-63F3-5BA5-4079-5C682C44A861}"/>
              </a:ext>
            </a:extLst>
          </p:cNvPr>
          <p:cNvPicPr>
            <a:picLocks noChangeAspect="1"/>
          </p:cNvPicPr>
          <p:nvPr/>
        </p:nvPicPr>
        <p:blipFill>
          <a:blip r:embed="rId2"/>
          <a:srcRect t="15657" b="18450"/>
          <a:stretch/>
        </p:blipFill>
        <p:spPr>
          <a:xfrm>
            <a:off x="3914387" y="1701478"/>
            <a:ext cx="8277613" cy="4133752"/>
          </a:xfrm>
          <a:prstGeom prst="rect">
            <a:avLst/>
          </a:prstGeom>
        </p:spPr>
      </p:pic>
      <p:grpSp>
        <p:nvGrpSpPr>
          <p:cNvPr id="11" name="Groep 10">
            <a:extLst>
              <a:ext uri="{FF2B5EF4-FFF2-40B4-BE49-F238E27FC236}">
                <a16:creationId xmlns:a16="http://schemas.microsoft.com/office/drawing/2014/main" id="{80585297-D787-45D1-371C-C33B26CDEE94}"/>
              </a:ext>
            </a:extLst>
          </p:cNvPr>
          <p:cNvGrpSpPr/>
          <p:nvPr/>
        </p:nvGrpSpPr>
        <p:grpSpPr>
          <a:xfrm>
            <a:off x="5020616" y="62467"/>
            <a:ext cx="5743840" cy="1083427"/>
            <a:chOff x="5020616" y="62467"/>
            <a:chExt cx="5743840" cy="1083427"/>
          </a:xfrm>
        </p:grpSpPr>
        <p:sp>
          <p:nvSpPr>
            <p:cNvPr id="6" name="Tekstvak 5">
              <a:extLst>
                <a:ext uri="{FF2B5EF4-FFF2-40B4-BE49-F238E27FC236}">
                  <a16:creationId xmlns:a16="http://schemas.microsoft.com/office/drawing/2014/main" id="{C3A46DDF-5583-8B51-B092-D9CA9EAF61F0}"/>
                </a:ext>
              </a:extLst>
            </p:cNvPr>
            <p:cNvSpPr txBox="1"/>
            <p:nvPr/>
          </p:nvSpPr>
          <p:spPr>
            <a:xfrm>
              <a:off x="5020616" y="62467"/>
              <a:ext cx="5743840" cy="523220"/>
            </a:xfrm>
            <a:prstGeom prst="rect">
              <a:avLst/>
            </a:prstGeom>
            <a:noFill/>
          </p:spPr>
          <p:txBody>
            <a:bodyPr wrap="square" rtlCol="0">
              <a:spAutoFit/>
            </a:bodyPr>
            <a:lstStyle/>
            <a:p>
              <a:r>
                <a:rPr lang="nl-NL" sz="2800" b="1" dirty="0">
                  <a:solidFill>
                    <a:schemeClr val="accent1">
                      <a:lumMod val="60000"/>
                      <a:lumOff val="40000"/>
                    </a:schemeClr>
                  </a:solidFill>
                </a:rPr>
                <a:t>Voorbeeld van een Beelddiagram</a:t>
              </a:r>
            </a:p>
          </p:txBody>
        </p:sp>
        <p:cxnSp>
          <p:nvCxnSpPr>
            <p:cNvPr id="8" name="Rechte verbindingslijn met pijl 7">
              <a:extLst>
                <a:ext uri="{FF2B5EF4-FFF2-40B4-BE49-F238E27FC236}">
                  <a16:creationId xmlns:a16="http://schemas.microsoft.com/office/drawing/2014/main" id="{F11729F5-ACD7-0697-EE60-40075E53A8CC}"/>
                </a:ext>
              </a:extLst>
            </p:cNvPr>
            <p:cNvCxnSpPr>
              <a:cxnSpLocks/>
            </p:cNvCxnSpPr>
            <p:nvPr/>
          </p:nvCxnSpPr>
          <p:spPr>
            <a:xfrm>
              <a:off x="7604567" y="585687"/>
              <a:ext cx="0" cy="560207"/>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grpSp>
      <p:grpSp>
        <p:nvGrpSpPr>
          <p:cNvPr id="18" name="Groep 17">
            <a:extLst>
              <a:ext uri="{FF2B5EF4-FFF2-40B4-BE49-F238E27FC236}">
                <a16:creationId xmlns:a16="http://schemas.microsoft.com/office/drawing/2014/main" id="{6F8AEA19-A9CC-96BF-82CE-80D6A25AE067}"/>
              </a:ext>
            </a:extLst>
          </p:cNvPr>
          <p:cNvGrpSpPr/>
          <p:nvPr/>
        </p:nvGrpSpPr>
        <p:grpSpPr>
          <a:xfrm>
            <a:off x="4587434" y="1141097"/>
            <a:ext cx="6994403" cy="646505"/>
            <a:chOff x="5020616" y="1142807"/>
            <a:chExt cx="6994403" cy="646505"/>
          </a:xfrm>
        </p:grpSpPr>
        <p:sp>
          <p:nvSpPr>
            <p:cNvPr id="13" name="Tekstvak 12">
              <a:extLst>
                <a:ext uri="{FF2B5EF4-FFF2-40B4-BE49-F238E27FC236}">
                  <a16:creationId xmlns:a16="http://schemas.microsoft.com/office/drawing/2014/main" id="{69401EE1-7D76-4581-EF9B-0BB8273A9ED1}"/>
                </a:ext>
              </a:extLst>
            </p:cNvPr>
            <p:cNvSpPr txBox="1"/>
            <p:nvPr/>
          </p:nvSpPr>
          <p:spPr>
            <a:xfrm>
              <a:off x="5020616" y="1266092"/>
              <a:ext cx="6994403" cy="523220"/>
            </a:xfrm>
            <a:prstGeom prst="rect">
              <a:avLst/>
            </a:prstGeom>
            <a:noFill/>
          </p:spPr>
          <p:txBody>
            <a:bodyPr wrap="square" rtlCol="0">
              <a:spAutoFit/>
            </a:bodyPr>
            <a:lstStyle/>
            <a:p>
              <a:r>
                <a:rPr lang="nl-NL" sz="2800" dirty="0"/>
                <a:t>In een </a:t>
              </a:r>
              <a:r>
                <a:rPr lang="nl-NL" sz="2800" b="1" dirty="0">
                  <a:solidFill>
                    <a:srgbClr val="FF0000"/>
                  </a:solidFill>
                </a:rPr>
                <a:t>beelddiagram</a:t>
              </a:r>
              <a:r>
                <a:rPr lang="nl-NL" sz="2800" dirty="0"/>
                <a:t> staan plaatjes</a:t>
              </a:r>
            </a:p>
          </p:txBody>
        </p:sp>
        <p:pic>
          <p:nvPicPr>
            <p:cNvPr id="14" name="Afbeelding 13">
              <a:extLst>
                <a:ext uri="{FF2B5EF4-FFF2-40B4-BE49-F238E27FC236}">
                  <a16:creationId xmlns:a16="http://schemas.microsoft.com/office/drawing/2014/main" id="{4BD24217-18CA-FD16-9783-B623247B6CDC}"/>
                </a:ext>
              </a:extLst>
            </p:cNvPr>
            <p:cNvPicPr>
              <a:picLocks noChangeAspect="1"/>
            </p:cNvPicPr>
            <p:nvPr/>
          </p:nvPicPr>
          <p:blipFill>
            <a:blip r:embed="rId2"/>
            <a:srcRect l="23303" t="75242" r="69286" b="19621"/>
            <a:stretch/>
          </p:blipFill>
          <p:spPr>
            <a:xfrm>
              <a:off x="10605750" y="1142807"/>
              <a:ext cx="1183775" cy="621894"/>
            </a:xfrm>
            <a:prstGeom prst="rect">
              <a:avLst/>
            </a:prstGeom>
          </p:spPr>
        </p:pic>
      </p:grpSp>
      <p:pic>
        <p:nvPicPr>
          <p:cNvPr id="16" name="Afbeelding 15">
            <a:extLst>
              <a:ext uri="{FF2B5EF4-FFF2-40B4-BE49-F238E27FC236}">
                <a16:creationId xmlns:a16="http://schemas.microsoft.com/office/drawing/2014/main" id="{8DEF132F-9F44-9D1C-CB77-0276177E37B4}"/>
              </a:ext>
            </a:extLst>
          </p:cNvPr>
          <p:cNvPicPr>
            <a:picLocks noChangeAspect="1"/>
          </p:cNvPicPr>
          <p:nvPr/>
        </p:nvPicPr>
        <p:blipFill>
          <a:blip r:embed="rId2"/>
          <a:srcRect l="23302" t="75194" r="55430" b="18450"/>
          <a:stretch/>
        </p:blipFill>
        <p:spPr>
          <a:xfrm>
            <a:off x="5121798" y="5502872"/>
            <a:ext cx="5095750" cy="1154161"/>
          </a:xfrm>
          <a:prstGeom prst="rect">
            <a:avLst/>
          </a:prstGeom>
        </p:spPr>
      </p:pic>
      <p:sp>
        <p:nvSpPr>
          <p:cNvPr id="23" name="Tekstvak 22">
            <a:extLst>
              <a:ext uri="{FF2B5EF4-FFF2-40B4-BE49-F238E27FC236}">
                <a16:creationId xmlns:a16="http://schemas.microsoft.com/office/drawing/2014/main" id="{8A811690-73F8-944D-FF72-DA371A007B91}"/>
              </a:ext>
            </a:extLst>
          </p:cNvPr>
          <p:cNvSpPr txBox="1"/>
          <p:nvPr/>
        </p:nvSpPr>
        <p:spPr>
          <a:xfrm>
            <a:off x="233706" y="1338927"/>
            <a:ext cx="4026509" cy="1877437"/>
          </a:xfrm>
          <a:prstGeom prst="rect">
            <a:avLst/>
          </a:prstGeom>
          <a:noFill/>
        </p:spPr>
        <p:txBody>
          <a:bodyPr wrap="square" rtlCol="0">
            <a:spAutoFit/>
          </a:bodyPr>
          <a:lstStyle/>
          <a:p>
            <a:r>
              <a:rPr lang="nl-NL" sz="2800" dirty="0"/>
              <a:t>Onder het beelddiagram kun je zien hoeveel één plaatje voorstelt.</a:t>
            </a:r>
          </a:p>
          <a:p>
            <a:r>
              <a:rPr lang="nl-NL" sz="2800" dirty="0"/>
              <a:t>Dat is </a:t>
            </a:r>
            <a:r>
              <a:rPr lang="nl-NL" sz="3200" b="1" dirty="0">
                <a:solidFill>
                  <a:srgbClr val="FF0000"/>
                </a:solidFill>
              </a:rPr>
              <a:t>legenda</a:t>
            </a:r>
            <a:r>
              <a:rPr lang="nl-NL" sz="2800" dirty="0"/>
              <a:t>.</a:t>
            </a:r>
          </a:p>
        </p:txBody>
      </p:sp>
      <p:cxnSp>
        <p:nvCxnSpPr>
          <p:cNvPr id="24" name="Rechte verbindingslijn met pijl 23">
            <a:extLst>
              <a:ext uri="{FF2B5EF4-FFF2-40B4-BE49-F238E27FC236}">
                <a16:creationId xmlns:a16="http://schemas.microsoft.com/office/drawing/2014/main" id="{DF6E135F-B6C2-23E0-1565-6275E1692FAB}"/>
              </a:ext>
            </a:extLst>
          </p:cNvPr>
          <p:cNvCxnSpPr>
            <a:cxnSpLocks/>
            <a:stCxn id="23" idx="2"/>
          </p:cNvCxnSpPr>
          <p:nvPr/>
        </p:nvCxnSpPr>
        <p:spPr>
          <a:xfrm>
            <a:off x="2246961" y="3216364"/>
            <a:ext cx="2660705" cy="2489955"/>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sp>
        <p:nvSpPr>
          <p:cNvPr id="27" name="Tekstvak 26">
            <a:extLst>
              <a:ext uri="{FF2B5EF4-FFF2-40B4-BE49-F238E27FC236}">
                <a16:creationId xmlns:a16="http://schemas.microsoft.com/office/drawing/2014/main" id="{5125A4CE-9DEA-4905-798F-A2650A2FCC7C}"/>
              </a:ext>
            </a:extLst>
          </p:cNvPr>
          <p:cNvSpPr txBox="1"/>
          <p:nvPr/>
        </p:nvSpPr>
        <p:spPr>
          <a:xfrm>
            <a:off x="233706" y="3216364"/>
            <a:ext cx="4199398" cy="2677656"/>
          </a:xfrm>
          <a:prstGeom prst="rect">
            <a:avLst/>
          </a:prstGeom>
          <a:noFill/>
        </p:spPr>
        <p:txBody>
          <a:bodyPr wrap="square" rtlCol="0">
            <a:spAutoFit/>
          </a:bodyPr>
          <a:lstStyle/>
          <a:p>
            <a:r>
              <a:rPr lang="nl-NL" sz="2800" dirty="0"/>
              <a:t>Soms wordt er in een beelddiagram maar een gedeelte van een plaatje getekend. </a:t>
            </a:r>
          </a:p>
          <a:p>
            <a:r>
              <a:rPr lang="nl-NL" sz="2800" dirty="0"/>
              <a:t>***Je moet dan </a:t>
            </a:r>
            <a:r>
              <a:rPr lang="nl-NL" sz="2800" b="1" dirty="0">
                <a:solidFill>
                  <a:srgbClr val="FF0000"/>
                </a:solidFill>
              </a:rPr>
              <a:t>schatten</a:t>
            </a:r>
            <a:r>
              <a:rPr lang="nl-NL" sz="2800" dirty="0"/>
              <a:t> welk aantal erbij hoort.</a:t>
            </a:r>
          </a:p>
        </p:txBody>
      </p:sp>
      <p:cxnSp>
        <p:nvCxnSpPr>
          <p:cNvPr id="28" name="Rechte verbindingslijn met pijl 27">
            <a:extLst>
              <a:ext uri="{FF2B5EF4-FFF2-40B4-BE49-F238E27FC236}">
                <a16:creationId xmlns:a16="http://schemas.microsoft.com/office/drawing/2014/main" id="{1A5703AA-553D-11F2-01FC-7922F41E9653}"/>
              </a:ext>
            </a:extLst>
          </p:cNvPr>
          <p:cNvCxnSpPr>
            <a:cxnSpLocks/>
          </p:cNvCxnSpPr>
          <p:nvPr/>
        </p:nvCxnSpPr>
        <p:spPr>
          <a:xfrm flipV="1">
            <a:off x="3368233" y="5093801"/>
            <a:ext cx="4988689" cy="499817"/>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Rechte verbindingslijn met pijl 30">
            <a:extLst>
              <a:ext uri="{FF2B5EF4-FFF2-40B4-BE49-F238E27FC236}">
                <a16:creationId xmlns:a16="http://schemas.microsoft.com/office/drawing/2014/main" id="{B370E6AE-0F3F-C428-20EF-F55E533DB4A4}"/>
              </a:ext>
            </a:extLst>
          </p:cNvPr>
          <p:cNvCxnSpPr>
            <a:cxnSpLocks/>
          </p:cNvCxnSpPr>
          <p:nvPr/>
        </p:nvCxnSpPr>
        <p:spPr>
          <a:xfrm flipV="1">
            <a:off x="3914387" y="4286112"/>
            <a:ext cx="4988689" cy="499817"/>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Rechte verbindingslijn met pijl 31">
            <a:extLst>
              <a:ext uri="{FF2B5EF4-FFF2-40B4-BE49-F238E27FC236}">
                <a16:creationId xmlns:a16="http://schemas.microsoft.com/office/drawing/2014/main" id="{5BD2C2B3-3D42-3F8E-A230-E3DED0EC62B6}"/>
              </a:ext>
            </a:extLst>
          </p:cNvPr>
          <p:cNvCxnSpPr>
            <a:cxnSpLocks/>
          </p:cNvCxnSpPr>
          <p:nvPr/>
        </p:nvCxnSpPr>
        <p:spPr>
          <a:xfrm flipV="1">
            <a:off x="3936465" y="3221452"/>
            <a:ext cx="6979865" cy="862368"/>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63004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2000" accel="50000" decel="50000" fill="remove" nodeType="withEffect">
                                  <p:stCondLst>
                                    <p:cond delay="0"/>
                                  </p:stCondLst>
                                  <p:childTnLst>
                                    <p:animMotion origin="layout" path="M 4.16667E-6 -2.96296E-6 L -0.00092 0.10394 " pathEditMode="relative" rAng="0" ptsTypes="AA">
                                      <p:cBhvr>
                                        <p:cTn id="6" dur="1100" fill="hold"/>
                                        <p:tgtEl>
                                          <p:spTgt spid="11"/>
                                        </p:tgtEl>
                                        <p:attrNameLst>
                                          <p:attrName>ppt_x</p:attrName>
                                          <p:attrName>ppt_y</p:attrName>
                                        </p:attrNameLst>
                                      </p:cBhvr>
                                      <p:rCtr x="-52" y="5185"/>
                                    </p:animMotion>
                                  </p:childTnLst>
                                </p:cTn>
                              </p:par>
                              <p:par>
                                <p:cTn id="7" presetID="26" presetClass="entr" presetSubtype="0" fill="hold" nodeType="withEffect">
                                  <p:stCondLst>
                                    <p:cond delay="1000"/>
                                  </p:stCondLst>
                                  <p:childTnLst>
                                    <p:set>
                                      <p:cBhvr>
                                        <p:cTn id="8" dur="1" fill="hold">
                                          <p:stCondLst>
                                            <p:cond delay="0"/>
                                          </p:stCondLst>
                                        </p:cTn>
                                        <p:tgtEl>
                                          <p:spTgt spid="18"/>
                                        </p:tgtEl>
                                        <p:attrNameLst>
                                          <p:attrName>style.visibility</p:attrName>
                                        </p:attrNameLst>
                                      </p:cBhvr>
                                      <p:to>
                                        <p:strVal val="visible"/>
                                      </p:to>
                                    </p:set>
                                    <p:animEffect transition="in" filter="wipe(down)">
                                      <p:cBhvr>
                                        <p:cTn id="9" dur="580">
                                          <p:stCondLst>
                                            <p:cond delay="0"/>
                                          </p:stCondLst>
                                        </p:cTn>
                                        <p:tgtEl>
                                          <p:spTgt spid="18"/>
                                        </p:tgtEl>
                                      </p:cBhvr>
                                    </p:animEffect>
                                    <p:anim calcmode="lin" valueType="num">
                                      <p:cBhvr>
                                        <p:cTn id="10"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11"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12"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13"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14"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15" dur="26">
                                          <p:stCondLst>
                                            <p:cond delay="650"/>
                                          </p:stCondLst>
                                        </p:cTn>
                                        <p:tgtEl>
                                          <p:spTgt spid="18"/>
                                        </p:tgtEl>
                                      </p:cBhvr>
                                      <p:to x="100000" y="60000"/>
                                    </p:animScale>
                                    <p:animScale>
                                      <p:cBhvr>
                                        <p:cTn id="16" dur="166" decel="50000">
                                          <p:stCondLst>
                                            <p:cond delay="676"/>
                                          </p:stCondLst>
                                        </p:cTn>
                                        <p:tgtEl>
                                          <p:spTgt spid="18"/>
                                        </p:tgtEl>
                                      </p:cBhvr>
                                      <p:to x="100000" y="100000"/>
                                    </p:animScale>
                                    <p:animScale>
                                      <p:cBhvr>
                                        <p:cTn id="17" dur="26">
                                          <p:stCondLst>
                                            <p:cond delay="1312"/>
                                          </p:stCondLst>
                                        </p:cTn>
                                        <p:tgtEl>
                                          <p:spTgt spid="18"/>
                                        </p:tgtEl>
                                      </p:cBhvr>
                                      <p:to x="100000" y="80000"/>
                                    </p:animScale>
                                    <p:animScale>
                                      <p:cBhvr>
                                        <p:cTn id="18" dur="166" decel="50000">
                                          <p:stCondLst>
                                            <p:cond delay="1338"/>
                                          </p:stCondLst>
                                        </p:cTn>
                                        <p:tgtEl>
                                          <p:spTgt spid="18"/>
                                        </p:tgtEl>
                                      </p:cBhvr>
                                      <p:to x="100000" y="100000"/>
                                    </p:animScale>
                                    <p:animScale>
                                      <p:cBhvr>
                                        <p:cTn id="19" dur="26">
                                          <p:stCondLst>
                                            <p:cond delay="1642"/>
                                          </p:stCondLst>
                                        </p:cTn>
                                        <p:tgtEl>
                                          <p:spTgt spid="18"/>
                                        </p:tgtEl>
                                      </p:cBhvr>
                                      <p:to x="100000" y="90000"/>
                                    </p:animScale>
                                    <p:animScale>
                                      <p:cBhvr>
                                        <p:cTn id="20" dur="166" decel="50000">
                                          <p:stCondLst>
                                            <p:cond delay="1668"/>
                                          </p:stCondLst>
                                        </p:cTn>
                                        <p:tgtEl>
                                          <p:spTgt spid="18"/>
                                        </p:tgtEl>
                                      </p:cBhvr>
                                      <p:to x="100000" y="100000"/>
                                    </p:animScale>
                                    <p:animScale>
                                      <p:cBhvr>
                                        <p:cTn id="21" dur="26">
                                          <p:stCondLst>
                                            <p:cond delay="1808"/>
                                          </p:stCondLst>
                                        </p:cTn>
                                        <p:tgtEl>
                                          <p:spTgt spid="18"/>
                                        </p:tgtEl>
                                      </p:cBhvr>
                                      <p:to x="100000" y="95000"/>
                                    </p:animScale>
                                    <p:animScale>
                                      <p:cBhvr>
                                        <p:cTn id="22" dur="166" decel="50000">
                                          <p:stCondLst>
                                            <p:cond delay="1834"/>
                                          </p:stCondLst>
                                        </p:cTn>
                                        <p:tgtEl>
                                          <p:spTgt spid="18"/>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down)">
                                      <p:cBhvr>
                                        <p:cTn id="27" dur="580">
                                          <p:stCondLst>
                                            <p:cond delay="0"/>
                                          </p:stCondLst>
                                        </p:cTn>
                                        <p:tgtEl>
                                          <p:spTgt spid="23"/>
                                        </p:tgtEl>
                                      </p:cBhvr>
                                    </p:animEffect>
                                    <p:anim calcmode="lin" valueType="num">
                                      <p:cBhvr>
                                        <p:cTn id="28"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3" dur="26">
                                          <p:stCondLst>
                                            <p:cond delay="650"/>
                                          </p:stCondLst>
                                        </p:cTn>
                                        <p:tgtEl>
                                          <p:spTgt spid="23"/>
                                        </p:tgtEl>
                                      </p:cBhvr>
                                      <p:to x="100000" y="60000"/>
                                    </p:animScale>
                                    <p:animScale>
                                      <p:cBhvr>
                                        <p:cTn id="34" dur="166" decel="50000">
                                          <p:stCondLst>
                                            <p:cond delay="676"/>
                                          </p:stCondLst>
                                        </p:cTn>
                                        <p:tgtEl>
                                          <p:spTgt spid="23"/>
                                        </p:tgtEl>
                                      </p:cBhvr>
                                      <p:to x="100000" y="100000"/>
                                    </p:animScale>
                                    <p:animScale>
                                      <p:cBhvr>
                                        <p:cTn id="35" dur="26">
                                          <p:stCondLst>
                                            <p:cond delay="1312"/>
                                          </p:stCondLst>
                                        </p:cTn>
                                        <p:tgtEl>
                                          <p:spTgt spid="23"/>
                                        </p:tgtEl>
                                      </p:cBhvr>
                                      <p:to x="100000" y="80000"/>
                                    </p:animScale>
                                    <p:animScale>
                                      <p:cBhvr>
                                        <p:cTn id="36" dur="166" decel="50000">
                                          <p:stCondLst>
                                            <p:cond delay="1338"/>
                                          </p:stCondLst>
                                        </p:cTn>
                                        <p:tgtEl>
                                          <p:spTgt spid="23"/>
                                        </p:tgtEl>
                                      </p:cBhvr>
                                      <p:to x="100000" y="100000"/>
                                    </p:animScale>
                                    <p:animScale>
                                      <p:cBhvr>
                                        <p:cTn id="37" dur="26">
                                          <p:stCondLst>
                                            <p:cond delay="1642"/>
                                          </p:stCondLst>
                                        </p:cTn>
                                        <p:tgtEl>
                                          <p:spTgt spid="23"/>
                                        </p:tgtEl>
                                      </p:cBhvr>
                                      <p:to x="100000" y="90000"/>
                                    </p:animScale>
                                    <p:animScale>
                                      <p:cBhvr>
                                        <p:cTn id="38" dur="166" decel="50000">
                                          <p:stCondLst>
                                            <p:cond delay="1668"/>
                                          </p:stCondLst>
                                        </p:cTn>
                                        <p:tgtEl>
                                          <p:spTgt spid="23"/>
                                        </p:tgtEl>
                                      </p:cBhvr>
                                      <p:to x="100000" y="100000"/>
                                    </p:animScale>
                                    <p:animScale>
                                      <p:cBhvr>
                                        <p:cTn id="39" dur="26">
                                          <p:stCondLst>
                                            <p:cond delay="1808"/>
                                          </p:stCondLst>
                                        </p:cTn>
                                        <p:tgtEl>
                                          <p:spTgt spid="23"/>
                                        </p:tgtEl>
                                      </p:cBhvr>
                                      <p:to x="100000" y="95000"/>
                                    </p:animScale>
                                    <p:animScale>
                                      <p:cBhvr>
                                        <p:cTn id="40" dur="166" decel="50000">
                                          <p:stCondLst>
                                            <p:cond delay="1834"/>
                                          </p:stCondLst>
                                        </p:cTn>
                                        <p:tgtEl>
                                          <p:spTgt spid="23"/>
                                        </p:tgtEl>
                                      </p:cBhvr>
                                      <p:to x="100000" y="100000"/>
                                    </p:animScale>
                                  </p:childTnLst>
                                </p:cTn>
                              </p:par>
                            </p:childTnLst>
                          </p:cTn>
                        </p:par>
                        <p:par>
                          <p:cTn id="41" fill="hold">
                            <p:stCondLst>
                              <p:cond delay="2000"/>
                            </p:stCondLst>
                            <p:childTnLst>
                              <p:par>
                                <p:cTn id="42" presetID="6" presetClass="entr" presetSubtype="16"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circle(in)">
                                      <p:cBhvr>
                                        <p:cTn id="44" dur="2000"/>
                                        <p:tgtEl>
                                          <p:spTgt spid="16"/>
                                        </p:tgtEl>
                                      </p:cBhvr>
                                    </p:animEffect>
                                  </p:childTnLst>
                                </p:cTn>
                              </p:par>
                            </p:childTnLst>
                          </p:cTn>
                        </p:par>
                        <p:par>
                          <p:cTn id="45" fill="hold">
                            <p:stCondLst>
                              <p:cond delay="4000"/>
                            </p:stCondLst>
                            <p:childTnLst>
                              <p:par>
                                <p:cTn id="46" presetID="10" presetClass="entr" presetSubtype="0" fill="hold"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500"/>
                                        <p:tgtEl>
                                          <p:spTgt spid="24"/>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grpId="0" nodeType="click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ipe(down)">
                                      <p:cBhvr>
                                        <p:cTn id="53" dur="580">
                                          <p:stCondLst>
                                            <p:cond delay="0"/>
                                          </p:stCondLst>
                                        </p:cTn>
                                        <p:tgtEl>
                                          <p:spTgt spid="27"/>
                                        </p:tgtEl>
                                      </p:cBhvr>
                                    </p:animEffect>
                                    <p:anim calcmode="lin" valueType="num">
                                      <p:cBhvr>
                                        <p:cTn id="5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59" dur="26">
                                          <p:stCondLst>
                                            <p:cond delay="650"/>
                                          </p:stCondLst>
                                        </p:cTn>
                                        <p:tgtEl>
                                          <p:spTgt spid="27"/>
                                        </p:tgtEl>
                                      </p:cBhvr>
                                      <p:to x="100000" y="60000"/>
                                    </p:animScale>
                                    <p:animScale>
                                      <p:cBhvr>
                                        <p:cTn id="60" dur="166" decel="50000">
                                          <p:stCondLst>
                                            <p:cond delay="676"/>
                                          </p:stCondLst>
                                        </p:cTn>
                                        <p:tgtEl>
                                          <p:spTgt spid="27"/>
                                        </p:tgtEl>
                                      </p:cBhvr>
                                      <p:to x="100000" y="100000"/>
                                    </p:animScale>
                                    <p:animScale>
                                      <p:cBhvr>
                                        <p:cTn id="61" dur="26">
                                          <p:stCondLst>
                                            <p:cond delay="1312"/>
                                          </p:stCondLst>
                                        </p:cTn>
                                        <p:tgtEl>
                                          <p:spTgt spid="27"/>
                                        </p:tgtEl>
                                      </p:cBhvr>
                                      <p:to x="100000" y="80000"/>
                                    </p:animScale>
                                    <p:animScale>
                                      <p:cBhvr>
                                        <p:cTn id="62" dur="166" decel="50000">
                                          <p:stCondLst>
                                            <p:cond delay="1338"/>
                                          </p:stCondLst>
                                        </p:cTn>
                                        <p:tgtEl>
                                          <p:spTgt spid="27"/>
                                        </p:tgtEl>
                                      </p:cBhvr>
                                      <p:to x="100000" y="100000"/>
                                    </p:animScale>
                                    <p:animScale>
                                      <p:cBhvr>
                                        <p:cTn id="63" dur="26">
                                          <p:stCondLst>
                                            <p:cond delay="1642"/>
                                          </p:stCondLst>
                                        </p:cTn>
                                        <p:tgtEl>
                                          <p:spTgt spid="27"/>
                                        </p:tgtEl>
                                      </p:cBhvr>
                                      <p:to x="100000" y="90000"/>
                                    </p:animScale>
                                    <p:animScale>
                                      <p:cBhvr>
                                        <p:cTn id="64" dur="166" decel="50000">
                                          <p:stCondLst>
                                            <p:cond delay="1668"/>
                                          </p:stCondLst>
                                        </p:cTn>
                                        <p:tgtEl>
                                          <p:spTgt spid="27"/>
                                        </p:tgtEl>
                                      </p:cBhvr>
                                      <p:to x="100000" y="100000"/>
                                    </p:animScale>
                                    <p:animScale>
                                      <p:cBhvr>
                                        <p:cTn id="65" dur="26">
                                          <p:stCondLst>
                                            <p:cond delay="1808"/>
                                          </p:stCondLst>
                                        </p:cTn>
                                        <p:tgtEl>
                                          <p:spTgt spid="27"/>
                                        </p:tgtEl>
                                      </p:cBhvr>
                                      <p:to x="100000" y="95000"/>
                                    </p:animScale>
                                    <p:animScale>
                                      <p:cBhvr>
                                        <p:cTn id="66" dur="166" decel="50000">
                                          <p:stCondLst>
                                            <p:cond delay="1834"/>
                                          </p:stCondLst>
                                        </p:cTn>
                                        <p:tgtEl>
                                          <p:spTgt spid="27"/>
                                        </p:tgtEl>
                                      </p:cBhvr>
                                      <p:to x="100000" y="100000"/>
                                    </p:animScale>
                                  </p:childTnLst>
                                </p:cTn>
                              </p:par>
                              <p:par>
                                <p:cTn id="67" presetID="1" presetClass="exit" presetSubtype="0" fill="hold" nodeType="withEffect">
                                  <p:stCondLst>
                                    <p:cond delay="0"/>
                                  </p:stCondLst>
                                  <p:childTnLst>
                                    <p:set>
                                      <p:cBhvr>
                                        <p:cTn id="68" dur="1" fill="hold">
                                          <p:stCondLst>
                                            <p:cond delay="0"/>
                                          </p:stCondLst>
                                        </p:cTn>
                                        <p:tgtEl>
                                          <p:spTgt spid="24"/>
                                        </p:tgtEl>
                                        <p:attrNameLst>
                                          <p:attrName>style.visibility</p:attrName>
                                        </p:attrNameLst>
                                      </p:cBhvr>
                                      <p:to>
                                        <p:strVal val="hidden"/>
                                      </p:to>
                                    </p:set>
                                  </p:childTnLst>
                                </p:cTn>
                              </p:par>
                            </p:childTnLst>
                          </p:cTn>
                        </p:par>
                        <p:par>
                          <p:cTn id="69" fill="hold">
                            <p:stCondLst>
                              <p:cond delay="2000"/>
                            </p:stCondLst>
                            <p:childTnLst>
                              <p:par>
                                <p:cTn id="70" presetID="10" presetClass="entr" presetSubtype="0"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nodeType="withEffect">
                                  <p:stCondLst>
                                    <p:cond delay="0"/>
                                  </p:stCondLst>
                                  <p:childTnLst>
                                    <p:set>
                                      <p:cBhvr>
                                        <p:cTn id="74" dur="1" fill="hold">
                                          <p:stCondLst>
                                            <p:cond delay="0"/>
                                          </p:stCondLst>
                                        </p:cTn>
                                        <p:tgtEl>
                                          <p:spTgt spid="31"/>
                                        </p:tgtEl>
                                        <p:attrNameLst>
                                          <p:attrName>style.visibility</p:attrName>
                                        </p:attrNameLst>
                                      </p:cBhvr>
                                      <p:to>
                                        <p:strVal val="visible"/>
                                      </p:to>
                                    </p:set>
                                    <p:animEffect transition="in" filter="fade">
                                      <p:cBhvr>
                                        <p:cTn id="75" dur="500"/>
                                        <p:tgtEl>
                                          <p:spTgt spid="31"/>
                                        </p:tgtEl>
                                      </p:cBhvr>
                                    </p:animEffect>
                                  </p:childTnLst>
                                </p:cTn>
                              </p:par>
                              <p:par>
                                <p:cTn id="76" presetID="10" presetClass="entr" presetSubtype="0" fill="hold" nodeType="with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fade">
                                      <p:cBhvr>
                                        <p:cTn id="7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63C71A-4D02-23BD-70B3-D9462089627F}"/>
            </a:ext>
          </a:extLst>
        </p:cNvPr>
        <p:cNvGrpSpPr/>
        <p:nvPr/>
      </p:nvGrpSpPr>
      <p:grpSpPr>
        <a:xfrm>
          <a:off x="0" y="0"/>
          <a:ext cx="0" cy="0"/>
          <a:chOff x="0" y="0"/>
          <a:chExt cx="0" cy="0"/>
        </a:xfrm>
      </p:grpSpPr>
      <p:sp>
        <p:nvSpPr>
          <p:cNvPr id="2" name="Tekstvak 1">
            <a:extLst>
              <a:ext uri="{FF2B5EF4-FFF2-40B4-BE49-F238E27FC236}">
                <a16:creationId xmlns:a16="http://schemas.microsoft.com/office/drawing/2014/main" id="{C8961E59-5607-6825-E20C-036096814A85}"/>
              </a:ext>
            </a:extLst>
          </p:cNvPr>
          <p:cNvSpPr txBox="1"/>
          <p:nvPr/>
        </p:nvSpPr>
        <p:spPr>
          <a:xfrm>
            <a:off x="170822" y="200967"/>
            <a:ext cx="5466303" cy="769441"/>
          </a:xfrm>
          <a:prstGeom prst="rect">
            <a:avLst/>
          </a:prstGeom>
          <a:noFill/>
        </p:spPr>
        <p:txBody>
          <a:bodyPr wrap="square" rtlCol="0">
            <a:spAutoFit/>
          </a:bodyPr>
          <a:lstStyle/>
          <a:p>
            <a:r>
              <a:rPr lang="nl-NL" sz="4400" b="1" dirty="0">
                <a:latin typeface="ADLaM Display" panose="02010000000000000000" pitchFamily="2" charset="0"/>
                <a:ea typeface="ADLaM Display" panose="02010000000000000000" pitchFamily="2" charset="0"/>
                <a:cs typeface="ADLaM Display" panose="02010000000000000000" pitchFamily="2" charset="0"/>
              </a:rPr>
              <a:t>Theorie E</a:t>
            </a:r>
          </a:p>
        </p:txBody>
      </p:sp>
      <p:pic>
        <p:nvPicPr>
          <p:cNvPr id="14" name="Afbeelding 13">
            <a:extLst>
              <a:ext uri="{FF2B5EF4-FFF2-40B4-BE49-F238E27FC236}">
                <a16:creationId xmlns:a16="http://schemas.microsoft.com/office/drawing/2014/main" id="{76D64500-B16E-28B7-A9A7-0F8D9360A034}"/>
              </a:ext>
            </a:extLst>
          </p:cNvPr>
          <p:cNvPicPr>
            <a:picLocks noChangeAspect="1"/>
          </p:cNvPicPr>
          <p:nvPr/>
        </p:nvPicPr>
        <p:blipFill>
          <a:blip r:embed="rId2"/>
          <a:srcRect l="23303" t="75242" r="69286" b="18450"/>
          <a:stretch/>
        </p:blipFill>
        <p:spPr>
          <a:xfrm>
            <a:off x="233706" y="1544113"/>
            <a:ext cx="2301382" cy="1484549"/>
          </a:xfrm>
          <a:prstGeom prst="rect">
            <a:avLst/>
          </a:prstGeom>
        </p:spPr>
      </p:pic>
      <p:cxnSp>
        <p:nvCxnSpPr>
          <p:cNvPr id="24" name="Rechte verbindingslijn met pijl 23">
            <a:extLst>
              <a:ext uri="{FF2B5EF4-FFF2-40B4-BE49-F238E27FC236}">
                <a16:creationId xmlns:a16="http://schemas.microsoft.com/office/drawing/2014/main" id="{E64FDBEC-84E7-E041-2569-A3D8A4949A8C}"/>
              </a:ext>
            </a:extLst>
          </p:cNvPr>
          <p:cNvCxnSpPr>
            <a:cxnSpLocks/>
          </p:cNvCxnSpPr>
          <p:nvPr/>
        </p:nvCxnSpPr>
        <p:spPr>
          <a:xfrm>
            <a:off x="2612721" y="2286387"/>
            <a:ext cx="2639999" cy="0"/>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sp>
        <p:nvSpPr>
          <p:cNvPr id="27" name="Tekstvak 26">
            <a:extLst>
              <a:ext uri="{FF2B5EF4-FFF2-40B4-BE49-F238E27FC236}">
                <a16:creationId xmlns:a16="http://schemas.microsoft.com/office/drawing/2014/main" id="{8C59A14D-AE07-FE9B-3F1A-1BE767F17B7B}"/>
              </a:ext>
            </a:extLst>
          </p:cNvPr>
          <p:cNvSpPr txBox="1"/>
          <p:nvPr/>
        </p:nvSpPr>
        <p:spPr>
          <a:xfrm>
            <a:off x="5379880" y="2002373"/>
            <a:ext cx="5460839" cy="523220"/>
          </a:xfrm>
          <a:prstGeom prst="rect">
            <a:avLst/>
          </a:prstGeom>
          <a:noFill/>
        </p:spPr>
        <p:txBody>
          <a:bodyPr wrap="square" rtlCol="0">
            <a:spAutoFit/>
          </a:bodyPr>
          <a:lstStyle/>
          <a:p>
            <a:r>
              <a:rPr lang="nl-NL" sz="2800" dirty="0"/>
              <a:t>Dat plaatje staat voor 500 auto’s</a:t>
            </a:r>
          </a:p>
        </p:txBody>
      </p:sp>
      <p:sp>
        <p:nvSpPr>
          <p:cNvPr id="3" name="Tekstvak 2">
            <a:extLst>
              <a:ext uri="{FF2B5EF4-FFF2-40B4-BE49-F238E27FC236}">
                <a16:creationId xmlns:a16="http://schemas.microsoft.com/office/drawing/2014/main" id="{1BF22C61-1CE8-0FBF-CF28-AB009810B254}"/>
              </a:ext>
            </a:extLst>
          </p:cNvPr>
          <p:cNvSpPr txBox="1"/>
          <p:nvPr/>
        </p:nvSpPr>
        <p:spPr>
          <a:xfrm>
            <a:off x="130182" y="875876"/>
            <a:ext cx="6951338" cy="523220"/>
          </a:xfrm>
          <a:prstGeom prst="rect">
            <a:avLst/>
          </a:prstGeom>
          <a:noFill/>
        </p:spPr>
        <p:txBody>
          <a:bodyPr wrap="square" rtlCol="0">
            <a:spAutoFit/>
          </a:bodyPr>
          <a:lstStyle/>
          <a:p>
            <a:r>
              <a:rPr lang="nl-NL" sz="2800" b="1" dirty="0">
                <a:solidFill>
                  <a:srgbClr val="FF0000"/>
                </a:solidFill>
                <a:latin typeface="ADLaM Display" panose="02010000000000000000" pitchFamily="2" charset="0"/>
                <a:ea typeface="ADLaM Display" panose="02010000000000000000" pitchFamily="2" charset="0"/>
                <a:cs typeface="ADLaM Display" panose="02010000000000000000" pitchFamily="2" charset="0"/>
              </a:rPr>
              <a:t>Let op!-Veelgemaakte Fouten</a:t>
            </a:r>
          </a:p>
        </p:txBody>
      </p:sp>
      <p:pic>
        <p:nvPicPr>
          <p:cNvPr id="7" name="Afbeelding 6">
            <a:extLst>
              <a:ext uri="{FF2B5EF4-FFF2-40B4-BE49-F238E27FC236}">
                <a16:creationId xmlns:a16="http://schemas.microsoft.com/office/drawing/2014/main" id="{BCBAE2EB-5A88-7880-2DBF-F6D45BAE0462}"/>
              </a:ext>
            </a:extLst>
          </p:cNvPr>
          <p:cNvPicPr>
            <a:picLocks noChangeAspect="1"/>
          </p:cNvPicPr>
          <p:nvPr/>
        </p:nvPicPr>
        <p:blipFill>
          <a:blip r:embed="rId2"/>
          <a:srcRect l="23303" t="75242" r="72711" b="18450"/>
          <a:stretch/>
        </p:blipFill>
        <p:spPr>
          <a:xfrm>
            <a:off x="233706" y="3028662"/>
            <a:ext cx="1237938" cy="1484549"/>
          </a:xfrm>
          <a:prstGeom prst="rect">
            <a:avLst/>
          </a:prstGeom>
        </p:spPr>
      </p:pic>
      <p:cxnSp>
        <p:nvCxnSpPr>
          <p:cNvPr id="10" name="Rechte verbindingslijn met pijl 9">
            <a:extLst>
              <a:ext uri="{FF2B5EF4-FFF2-40B4-BE49-F238E27FC236}">
                <a16:creationId xmlns:a16="http://schemas.microsoft.com/office/drawing/2014/main" id="{10F21B99-72D1-AABC-1E48-F1BB7D2DCF43}"/>
              </a:ext>
            </a:extLst>
          </p:cNvPr>
          <p:cNvCxnSpPr>
            <a:cxnSpLocks/>
          </p:cNvCxnSpPr>
          <p:nvPr/>
        </p:nvCxnSpPr>
        <p:spPr>
          <a:xfrm>
            <a:off x="2535088" y="3729107"/>
            <a:ext cx="2639999" cy="0"/>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sp>
        <p:nvSpPr>
          <p:cNvPr id="12" name="Tekstvak 11">
            <a:extLst>
              <a:ext uri="{FF2B5EF4-FFF2-40B4-BE49-F238E27FC236}">
                <a16:creationId xmlns:a16="http://schemas.microsoft.com/office/drawing/2014/main" id="{9E20AA79-C7E3-FA3E-B1A7-BAAE71BD2DF8}"/>
              </a:ext>
            </a:extLst>
          </p:cNvPr>
          <p:cNvSpPr txBox="1"/>
          <p:nvPr/>
        </p:nvSpPr>
        <p:spPr>
          <a:xfrm>
            <a:off x="5379879" y="3223657"/>
            <a:ext cx="6741001" cy="1200329"/>
          </a:xfrm>
          <a:prstGeom prst="rect">
            <a:avLst/>
          </a:prstGeom>
          <a:noFill/>
        </p:spPr>
        <p:txBody>
          <a:bodyPr wrap="square" rtlCol="0">
            <a:spAutoFit/>
          </a:bodyPr>
          <a:lstStyle/>
          <a:p>
            <a:r>
              <a:rPr lang="nl-NL" sz="2400" dirty="0"/>
              <a:t>Het plaatje is de helft van een hele auto, dus moet je het aantal delen door twee. Dan krijg je 2500 auto's.</a:t>
            </a:r>
          </a:p>
        </p:txBody>
      </p:sp>
      <p:pic>
        <p:nvPicPr>
          <p:cNvPr id="15" name="Afbeelding 14">
            <a:extLst>
              <a:ext uri="{FF2B5EF4-FFF2-40B4-BE49-F238E27FC236}">
                <a16:creationId xmlns:a16="http://schemas.microsoft.com/office/drawing/2014/main" id="{A3A8FB05-8576-BC0B-2BA8-AFCEA84B4BC9}"/>
              </a:ext>
            </a:extLst>
          </p:cNvPr>
          <p:cNvPicPr>
            <a:picLocks noChangeAspect="1"/>
          </p:cNvPicPr>
          <p:nvPr/>
        </p:nvPicPr>
        <p:blipFill>
          <a:blip r:embed="rId2"/>
          <a:srcRect l="23303" t="75242" r="73360" b="18450"/>
          <a:stretch/>
        </p:blipFill>
        <p:spPr>
          <a:xfrm>
            <a:off x="233706" y="4513211"/>
            <a:ext cx="1036294" cy="1484549"/>
          </a:xfrm>
          <a:prstGeom prst="rect">
            <a:avLst/>
          </a:prstGeom>
        </p:spPr>
      </p:pic>
      <p:cxnSp>
        <p:nvCxnSpPr>
          <p:cNvPr id="17" name="Rechte verbindingslijn met pijl 16">
            <a:extLst>
              <a:ext uri="{FF2B5EF4-FFF2-40B4-BE49-F238E27FC236}">
                <a16:creationId xmlns:a16="http://schemas.microsoft.com/office/drawing/2014/main" id="{757CBF9D-DDF2-177B-F7FA-A54B61298CAF}"/>
              </a:ext>
            </a:extLst>
          </p:cNvPr>
          <p:cNvCxnSpPr>
            <a:cxnSpLocks/>
          </p:cNvCxnSpPr>
          <p:nvPr/>
        </p:nvCxnSpPr>
        <p:spPr>
          <a:xfrm>
            <a:off x="2535088" y="5293747"/>
            <a:ext cx="2639999" cy="0"/>
          </a:xfrm>
          <a:prstGeom prst="straightConnector1">
            <a:avLst/>
          </a:prstGeom>
          <a:ln w="57150">
            <a:solidFill>
              <a:srgbClr val="46B1E1"/>
            </a:solidFill>
            <a:tailEnd type="triangle"/>
          </a:ln>
        </p:spPr>
        <p:style>
          <a:lnRef idx="2">
            <a:schemeClr val="accent1"/>
          </a:lnRef>
          <a:fillRef idx="0">
            <a:schemeClr val="accent1"/>
          </a:fillRef>
          <a:effectRef idx="1">
            <a:schemeClr val="accent1"/>
          </a:effectRef>
          <a:fontRef idx="minor">
            <a:schemeClr val="tx1"/>
          </a:fontRef>
        </p:style>
      </p:cxnSp>
      <p:sp>
        <p:nvSpPr>
          <p:cNvPr id="19" name="Tekstvak 18">
            <a:extLst>
              <a:ext uri="{FF2B5EF4-FFF2-40B4-BE49-F238E27FC236}">
                <a16:creationId xmlns:a16="http://schemas.microsoft.com/office/drawing/2014/main" id="{0505550F-4853-F2FA-7A4C-1D0F5741698F}"/>
              </a:ext>
            </a:extLst>
          </p:cNvPr>
          <p:cNvSpPr txBox="1"/>
          <p:nvPr/>
        </p:nvSpPr>
        <p:spPr>
          <a:xfrm>
            <a:off x="5379878" y="4534384"/>
            <a:ext cx="6741001" cy="1569660"/>
          </a:xfrm>
          <a:prstGeom prst="rect">
            <a:avLst/>
          </a:prstGeom>
          <a:noFill/>
        </p:spPr>
        <p:txBody>
          <a:bodyPr wrap="square" rtlCol="0">
            <a:spAutoFit/>
          </a:bodyPr>
          <a:lstStyle/>
          <a:p>
            <a:r>
              <a:rPr lang="nl-NL" sz="2400" dirty="0"/>
              <a:t>Het plaatje is kleiner dan de helft van de auto, maar groter dan een kwart van de auto. Dit betekent dat het kleiner is dan 2500, maar groter dan 1250. Je moet goed schatten!</a:t>
            </a:r>
          </a:p>
        </p:txBody>
      </p:sp>
    </p:spTree>
    <p:extLst>
      <p:ext uri="{BB962C8B-B14F-4D97-AF65-F5344CB8AC3E}">
        <p14:creationId xmlns:p14="http://schemas.microsoft.com/office/powerpoint/2010/main" val="2023492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par>
                                <p:cTn id="11" presetID="26"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down)">
                                      <p:cBhvr>
                                        <p:cTn id="13" dur="580">
                                          <p:stCondLst>
                                            <p:cond delay="0"/>
                                          </p:stCondLst>
                                        </p:cTn>
                                        <p:tgtEl>
                                          <p:spTgt spid="27"/>
                                        </p:tgtEl>
                                      </p:cBhvr>
                                    </p:animEffect>
                                    <p:anim calcmode="lin" valueType="num">
                                      <p:cBhvr>
                                        <p:cTn id="14"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19" dur="26">
                                          <p:stCondLst>
                                            <p:cond delay="650"/>
                                          </p:stCondLst>
                                        </p:cTn>
                                        <p:tgtEl>
                                          <p:spTgt spid="27"/>
                                        </p:tgtEl>
                                      </p:cBhvr>
                                      <p:to x="100000" y="60000"/>
                                    </p:animScale>
                                    <p:animScale>
                                      <p:cBhvr>
                                        <p:cTn id="20" dur="166" decel="50000">
                                          <p:stCondLst>
                                            <p:cond delay="676"/>
                                          </p:stCondLst>
                                        </p:cTn>
                                        <p:tgtEl>
                                          <p:spTgt spid="27"/>
                                        </p:tgtEl>
                                      </p:cBhvr>
                                      <p:to x="100000" y="100000"/>
                                    </p:animScale>
                                    <p:animScale>
                                      <p:cBhvr>
                                        <p:cTn id="21" dur="26">
                                          <p:stCondLst>
                                            <p:cond delay="1312"/>
                                          </p:stCondLst>
                                        </p:cTn>
                                        <p:tgtEl>
                                          <p:spTgt spid="27"/>
                                        </p:tgtEl>
                                      </p:cBhvr>
                                      <p:to x="100000" y="80000"/>
                                    </p:animScale>
                                    <p:animScale>
                                      <p:cBhvr>
                                        <p:cTn id="22" dur="166" decel="50000">
                                          <p:stCondLst>
                                            <p:cond delay="1338"/>
                                          </p:stCondLst>
                                        </p:cTn>
                                        <p:tgtEl>
                                          <p:spTgt spid="27"/>
                                        </p:tgtEl>
                                      </p:cBhvr>
                                      <p:to x="100000" y="100000"/>
                                    </p:animScale>
                                    <p:animScale>
                                      <p:cBhvr>
                                        <p:cTn id="23" dur="26">
                                          <p:stCondLst>
                                            <p:cond delay="1642"/>
                                          </p:stCondLst>
                                        </p:cTn>
                                        <p:tgtEl>
                                          <p:spTgt spid="27"/>
                                        </p:tgtEl>
                                      </p:cBhvr>
                                      <p:to x="100000" y="90000"/>
                                    </p:animScale>
                                    <p:animScale>
                                      <p:cBhvr>
                                        <p:cTn id="24" dur="166" decel="50000">
                                          <p:stCondLst>
                                            <p:cond delay="1668"/>
                                          </p:stCondLst>
                                        </p:cTn>
                                        <p:tgtEl>
                                          <p:spTgt spid="27"/>
                                        </p:tgtEl>
                                      </p:cBhvr>
                                      <p:to x="100000" y="100000"/>
                                    </p:animScale>
                                    <p:animScale>
                                      <p:cBhvr>
                                        <p:cTn id="25" dur="26">
                                          <p:stCondLst>
                                            <p:cond delay="1808"/>
                                          </p:stCondLst>
                                        </p:cTn>
                                        <p:tgtEl>
                                          <p:spTgt spid="27"/>
                                        </p:tgtEl>
                                      </p:cBhvr>
                                      <p:to x="100000" y="95000"/>
                                    </p:animScale>
                                    <p:animScale>
                                      <p:cBhvr>
                                        <p:cTn id="26" dur="166" decel="50000">
                                          <p:stCondLst>
                                            <p:cond delay="1834"/>
                                          </p:stCondLst>
                                        </p:cTn>
                                        <p:tgtEl>
                                          <p:spTgt spid="27"/>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0-#ppt_h/2"/>
                                          </p:val>
                                        </p:tav>
                                        <p:tav tm="100000">
                                          <p:val>
                                            <p:strVal val="#ppt_y"/>
                                          </p:val>
                                        </p:tav>
                                      </p:tavLst>
                                    </p:anim>
                                  </p:childTnLst>
                                </p:cTn>
                              </p:par>
                            </p:childTnLst>
                          </p:cTn>
                        </p:par>
                        <p:par>
                          <p:cTn id="33" fill="hold">
                            <p:stCondLst>
                              <p:cond delay="500"/>
                            </p:stCondLst>
                            <p:childTnLst>
                              <p:par>
                                <p:cTn id="34" presetID="10" presetClass="entr" presetSubtype="0" fill="hold"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26"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80">
                                          <p:stCondLst>
                                            <p:cond delay="0"/>
                                          </p:stCondLst>
                                        </p:cTn>
                                        <p:tgtEl>
                                          <p:spTgt spid="12"/>
                                        </p:tgtEl>
                                      </p:cBhvr>
                                    </p:animEffect>
                                    <p:anim calcmode="lin" valueType="num">
                                      <p:cBhvr>
                                        <p:cTn id="40"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45" dur="26">
                                          <p:stCondLst>
                                            <p:cond delay="650"/>
                                          </p:stCondLst>
                                        </p:cTn>
                                        <p:tgtEl>
                                          <p:spTgt spid="12"/>
                                        </p:tgtEl>
                                      </p:cBhvr>
                                      <p:to x="100000" y="60000"/>
                                    </p:animScale>
                                    <p:animScale>
                                      <p:cBhvr>
                                        <p:cTn id="46" dur="166" decel="50000">
                                          <p:stCondLst>
                                            <p:cond delay="676"/>
                                          </p:stCondLst>
                                        </p:cTn>
                                        <p:tgtEl>
                                          <p:spTgt spid="12"/>
                                        </p:tgtEl>
                                      </p:cBhvr>
                                      <p:to x="100000" y="100000"/>
                                    </p:animScale>
                                    <p:animScale>
                                      <p:cBhvr>
                                        <p:cTn id="47" dur="26">
                                          <p:stCondLst>
                                            <p:cond delay="1312"/>
                                          </p:stCondLst>
                                        </p:cTn>
                                        <p:tgtEl>
                                          <p:spTgt spid="12"/>
                                        </p:tgtEl>
                                      </p:cBhvr>
                                      <p:to x="100000" y="80000"/>
                                    </p:animScale>
                                    <p:animScale>
                                      <p:cBhvr>
                                        <p:cTn id="48" dur="166" decel="50000">
                                          <p:stCondLst>
                                            <p:cond delay="1338"/>
                                          </p:stCondLst>
                                        </p:cTn>
                                        <p:tgtEl>
                                          <p:spTgt spid="12"/>
                                        </p:tgtEl>
                                      </p:cBhvr>
                                      <p:to x="100000" y="100000"/>
                                    </p:animScale>
                                    <p:animScale>
                                      <p:cBhvr>
                                        <p:cTn id="49" dur="26">
                                          <p:stCondLst>
                                            <p:cond delay="1642"/>
                                          </p:stCondLst>
                                        </p:cTn>
                                        <p:tgtEl>
                                          <p:spTgt spid="12"/>
                                        </p:tgtEl>
                                      </p:cBhvr>
                                      <p:to x="100000" y="90000"/>
                                    </p:animScale>
                                    <p:animScale>
                                      <p:cBhvr>
                                        <p:cTn id="50" dur="166" decel="50000">
                                          <p:stCondLst>
                                            <p:cond delay="1668"/>
                                          </p:stCondLst>
                                        </p:cTn>
                                        <p:tgtEl>
                                          <p:spTgt spid="12"/>
                                        </p:tgtEl>
                                      </p:cBhvr>
                                      <p:to x="100000" y="100000"/>
                                    </p:animScale>
                                    <p:animScale>
                                      <p:cBhvr>
                                        <p:cTn id="51" dur="26">
                                          <p:stCondLst>
                                            <p:cond delay="1808"/>
                                          </p:stCondLst>
                                        </p:cTn>
                                        <p:tgtEl>
                                          <p:spTgt spid="12"/>
                                        </p:tgtEl>
                                      </p:cBhvr>
                                      <p:to x="100000" y="95000"/>
                                    </p:animScale>
                                    <p:animScale>
                                      <p:cBhvr>
                                        <p:cTn id="52" dur="166" decel="50000">
                                          <p:stCondLst>
                                            <p:cond delay="1834"/>
                                          </p:stCondLst>
                                        </p:cTn>
                                        <p:tgtEl>
                                          <p:spTgt spid="12"/>
                                        </p:tgtEl>
                                      </p:cBhvr>
                                      <p:to x="100000" y="100000"/>
                                    </p:animScale>
                                  </p:childTnLst>
                                </p:cTn>
                              </p:par>
                            </p:childTnLst>
                          </p:cTn>
                        </p:par>
                      </p:childTnLst>
                    </p:cTn>
                  </p:par>
                  <p:par>
                    <p:cTn id="53" fill="hold">
                      <p:stCondLst>
                        <p:cond delay="indefinite"/>
                      </p:stCondLst>
                      <p:childTnLst>
                        <p:par>
                          <p:cTn id="54" fill="hold">
                            <p:stCondLst>
                              <p:cond delay="0"/>
                            </p:stCondLst>
                            <p:childTnLst>
                              <p:par>
                                <p:cTn id="55" presetID="2" presetClass="entr" presetSubtype="1"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fill="hold"/>
                                        <p:tgtEl>
                                          <p:spTgt spid="15"/>
                                        </p:tgtEl>
                                        <p:attrNameLst>
                                          <p:attrName>ppt_x</p:attrName>
                                        </p:attrNameLst>
                                      </p:cBhvr>
                                      <p:tavLst>
                                        <p:tav tm="0">
                                          <p:val>
                                            <p:strVal val="#ppt_x"/>
                                          </p:val>
                                        </p:tav>
                                        <p:tav tm="100000">
                                          <p:val>
                                            <p:strVal val="#ppt_x"/>
                                          </p:val>
                                        </p:tav>
                                      </p:tavLst>
                                    </p:anim>
                                    <p:anim calcmode="lin" valueType="num">
                                      <p:cBhvr additive="base">
                                        <p:cTn id="58" dur="500" fill="hold"/>
                                        <p:tgtEl>
                                          <p:spTgt spid="15"/>
                                        </p:tgtEl>
                                        <p:attrNameLst>
                                          <p:attrName>ppt_y</p:attrName>
                                        </p:attrNameLst>
                                      </p:cBhvr>
                                      <p:tavLst>
                                        <p:tav tm="0">
                                          <p:val>
                                            <p:strVal val="0-#ppt_h/2"/>
                                          </p:val>
                                        </p:tav>
                                        <p:tav tm="100000">
                                          <p:val>
                                            <p:strVal val="#ppt_y"/>
                                          </p:val>
                                        </p:tav>
                                      </p:tavLst>
                                    </p:anim>
                                  </p:childTnLst>
                                </p:cTn>
                              </p:par>
                            </p:childTnLst>
                          </p:cTn>
                        </p:par>
                        <p:par>
                          <p:cTn id="59" fill="hold">
                            <p:stCondLst>
                              <p:cond delay="500"/>
                            </p:stCondLst>
                            <p:childTnLst>
                              <p:par>
                                <p:cTn id="60" presetID="10" presetClass="entr" presetSubtype="0" fill="hold"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fade">
                                      <p:cBhvr>
                                        <p:cTn id="62" dur="500"/>
                                        <p:tgtEl>
                                          <p:spTgt spid="17"/>
                                        </p:tgtEl>
                                      </p:cBhvr>
                                    </p:animEffect>
                                  </p:childTnLst>
                                </p:cTn>
                              </p:par>
                              <p:par>
                                <p:cTn id="63" presetID="26"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down)">
                                      <p:cBhvr>
                                        <p:cTn id="65" dur="580">
                                          <p:stCondLst>
                                            <p:cond delay="0"/>
                                          </p:stCondLst>
                                        </p:cTn>
                                        <p:tgtEl>
                                          <p:spTgt spid="19"/>
                                        </p:tgtEl>
                                      </p:cBhvr>
                                    </p:animEffect>
                                    <p:anim calcmode="lin" valueType="num">
                                      <p:cBhvr>
                                        <p:cTn id="66"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71" dur="26">
                                          <p:stCondLst>
                                            <p:cond delay="650"/>
                                          </p:stCondLst>
                                        </p:cTn>
                                        <p:tgtEl>
                                          <p:spTgt spid="19"/>
                                        </p:tgtEl>
                                      </p:cBhvr>
                                      <p:to x="100000" y="60000"/>
                                    </p:animScale>
                                    <p:animScale>
                                      <p:cBhvr>
                                        <p:cTn id="72" dur="166" decel="50000">
                                          <p:stCondLst>
                                            <p:cond delay="676"/>
                                          </p:stCondLst>
                                        </p:cTn>
                                        <p:tgtEl>
                                          <p:spTgt spid="19"/>
                                        </p:tgtEl>
                                      </p:cBhvr>
                                      <p:to x="100000" y="100000"/>
                                    </p:animScale>
                                    <p:animScale>
                                      <p:cBhvr>
                                        <p:cTn id="73" dur="26">
                                          <p:stCondLst>
                                            <p:cond delay="1312"/>
                                          </p:stCondLst>
                                        </p:cTn>
                                        <p:tgtEl>
                                          <p:spTgt spid="19"/>
                                        </p:tgtEl>
                                      </p:cBhvr>
                                      <p:to x="100000" y="80000"/>
                                    </p:animScale>
                                    <p:animScale>
                                      <p:cBhvr>
                                        <p:cTn id="74" dur="166" decel="50000">
                                          <p:stCondLst>
                                            <p:cond delay="1338"/>
                                          </p:stCondLst>
                                        </p:cTn>
                                        <p:tgtEl>
                                          <p:spTgt spid="19"/>
                                        </p:tgtEl>
                                      </p:cBhvr>
                                      <p:to x="100000" y="100000"/>
                                    </p:animScale>
                                    <p:animScale>
                                      <p:cBhvr>
                                        <p:cTn id="75" dur="26">
                                          <p:stCondLst>
                                            <p:cond delay="1642"/>
                                          </p:stCondLst>
                                        </p:cTn>
                                        <p:tgtEl>
                                          <p:spTgt spid="19"/>
                                        </p:tgtEl>
                                      </p:cBhvr>
                                      <p:to x="100000" y="90000"/>
                                    </p:animScale>
                                    <p:animScale>
                                      <p:cBhvr>
                                        <p:cTn id="76" dur="166" decel="50000">
                                          <p:stCondLst>
                                            <p:cond delay="1668"/>
                                          </p:stCondLst>
                                        </p:cTn>
                                        <p:tgtEl>
                                          <p:spTgt spid="19"/>
                                        </p:tgtEl>
                                      </p:cBhvr>
                                      <p:to x="100000" y="100000"/>
                                    </p:animScale>
                                    <p:animScale>
                                      <p:cBhvr>
                                        <p:cTn id="77" dur="26">
                                          <p:stCondLst>
                                            <p:cond delay="1808"/>
                                          </p:stCondLst>
                                        </p:cTn>
                                        <p:tgtEl>
                                          <p:spTgt spid="19"/>
                                        </p:tgtEl>
                                      </p:cBhvr>
                                      <p:to x="100000" y="95000"/>
                                    </p:animScale>
                                    <p:animScale>
                                      <p:cBhvr>
                                        <p:cTn id="78" dur="166" decel="50000">
                                          <p:stCondLst>
                                            <p:cond delay="1834"/>
                                          </p:stCondLst>
                                        </p:cTn>
                                        <p:tgtEl>
                                          <p:spTgt spid="1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2"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BFDF8"/>
        </a:solidFill>
        <a:effectLst/>
      </p:bgPr>
    </p:bg>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2B9918FC-5B07-831F-EDA4-18677D72D4FB}"/>
              </a:ext>
            </a:extLst>
          </p:cNvPr>
          <p:cNvPicPr>
            <a:picLocks noChangeAspect="1"/>
          </p:cNvPicPr>
          <p:nvPr/>
        </p:nvPicPr>
        <p:blipFill>
          <a:blip r:embed="rId2"/>
          <a:stretch>
            <a:fillRect/>
          </a:stretch>
        </p:blipFill>
        <p:spPr>
          <a:xfrm>
            <a:off x="0" y="749709"/>
            <a:ext cx="12192000" cy="5358581"/>
          </a:xfrm>
          <a:prstGeom prst="rect">
            <a:avLst/>
          </a:prstGeom>
        </p:spPr>
      </p:pic>
    </p:spTree>
    <p:extLst>
      <p:ext uri="{BB962C8B-B14F-4D97-AF65-F5344CB8AC3E}">
        <p14:creationId xmlns:p14="http://schemas.microsoft.com/office/powerpoint/2010/main" val="230256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516A6D8-CFC7-8647-24E0-D69EFB6522F5}"/>
              </a:ext>
            </a:extLst>
          </p:cNvPr>
          <p:cNvPicPr>
            <a:picLocks noChangeAspect="1"/>
          </p:cNvPicPr>
          <p:nvPr/>
        </p:nvPicPr>
        <p:blipFill>
          <a:blip r:embed="rId2"/>
          <a:stretch>
            <a:fillRect/>
          </a:stretch>
        </p:blipFill>
        <p:spPr>
          <a:xfrm>
            <a:off x="442912" y="433387"/>
            <a:ext cx="11306175" cy="5991225"/>
          </a:xfrm>
          <a:prstGeom prst="rect">
            <a:avLst/>
          </a:prstGeom>
        </p:spPr>
      </p:pic>
    </p:spTree>
    <p:extLst>
      <p:ext uri="{BB962C8B-B14F-4D97-AF65-F5344CB8AC3E}">
        <p14:creationId xmlns:p14="http://schemas.microsoft.com/office/powerpoint/2010/main" val="7699222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5A2F7DB4-BB0E-A9E6-26BD-D9C668DA1559}"/>
              </a:ext>
            </a:extLst>
          </p:cNvPr>
          <p:cNvPicPr>
            <a:picLocks noChangeAspect="1"/>
          </p:cNvPicPr>
          <p:nvPr/>
        </p:nvPicPr>
        <p:blipFill>
          <a:blip r:embed="rId2"/>
          <a:stretch>
            <a:fillRect/>
          </a:stretch>
        </p:blipFill>
        <p:spPr>
          <a:xfrm>
            <a:off x="0" y="567525"/>
            <a:ext cx="12192000" cy="5722949"/>
          </a:xfrm>
          <a:prstGeom prst="rect">
            <a:avLst/>
          </a:prstGeom>
        </p:spPr>
      </p:pic>
    </p:spTree>
    <p:extLst>
      <p:ext uri="{BB962C8B-B14F-4D97-AF65-F5344CB8AC3E}">
        <p14:creationId xmlns:p14="http://schemas.microsoft.com/office/powerpoint/2010/main" val="2598357853"/>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1463</TotalTime>
  <Words>499</Words>
  <Application>Microsoft Office PowerPoint</Application>
  <PresentationFormat>Breedbeeld</PresentationFormat>
  <Paragraphs>46</Paragraphs>
  <Slides>23</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ADLaM Display</vt:lpstr>
      <vt:lpstr>Aptos</vt:lpstr>
      <vt:lpstr>Aptos Display</vt:lpstr>
      <vt:lpstr>Aptos SemiBold</vt:lpstr>
      <vt:lpstr>Arial</vt:lpstr>
      <vt:lpstr>Kantoorthema</vt:lpstr>
      <vt:lpstr>Paragraaf 4.3 Beelddiagram en Staafdiagram Theorie E + Theorie F Opdrachten t/m 39</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Bedankt  voor jullie aandacht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Paragraaf 4.3 Beelddiagram en Staafdiagram Theorie E + Theorie F Opdrachten t/m 39</dc:title>
  <dc:creator>Tolga Soylu</dc:creator>
  <cp:lastModifiedBy>Tolga Soylu</cp:lastModifiedBy>
  <cp:revision>1</cp:revision>
  <dcterms:created xsi:type="dcterms:W3CDTF">2025-01-11T14:47:46Z</dcterms:created>
  <dcterms:modified xsi:type="dcterms:W3CDTF">2026-01-22T23:39:12Z</dcterms:modified>
</cp:coreProperties>
</file>